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405" r:id="rId3"/>
    <p:sldId id="558" r:id="rId4"/>
    <p:sldId id="564" r:id="rId5"/>
    <p:sldId id="563" r:id="rId6"/>
    <p:sldId id="536" r:id="rId7"/>
    <p:sldId id="574" r:id="rId8"/>
    <p:sldId id="537" r:id="rId9"/>
    <p:sldId id="540" r:id="rId10"/>
    <p:sldId id="544" r:id="rId11"/>
    <p:sldId id="538" r:id="rId12"/>
    <p:sldId id="565" r:id="rId13"/>
    <p:sldId id="547" r:id="rId14"/>
    <p:sldId id="541" r:id="rId15"/>
    <p:sldId id="546" r:id="rId16"/>
    <p:sldId id="548" r:id="rId17"/>
    <p:sldId id="441" r:id="rId18"/>
    <p:sldId id="549" r:id="rId19"/>
    <p:sldId id="539" r:id="rId20"/>
    <p:sldId id="424" r:id="rId21"/>
    <p:sldId id="569" r:id="rId22"/>
    <p:sldId id="553" r:id="rId23"/>
    <p:sldId id="555" r:id="rId24"/>
    <p:sldId id="554" r:id="rId25"/>
    <p:sldId id="530" r:id="rId26"/>
    <p:sldId id="416" r:id="rId27"/>
    <p:sldId id="572" r:id="rId28"/>
    <p:sldId id="575" r:id="rId29"/>
    <p:sldId id="4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g Zhu" initials="HZ" lastIdx="2" clrIdx="0">
    <p:extLst>
      <p:ext uri="{19B8F6BF-5375-455C-9EA6-DF929625EA0E}">
        <p15:presenceInfo xmlns:p15="http://schemas.microsoft.com/office/powerpoint/2012/main" userId="S::hzhu37@jh.edu::95d33872-c706-43ec-a86f-ff5b194f26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15F"/>
    <a:srgbClr val="5B9BD5"/>
    <a:srgbClr val="70AD46"/>
    <a:srgbClr val="C5E0B4"/>
    <a:srgbClr val="C8D5ED"/>
    <a:srgbClr val="C5E1B4"/>
    <a:srgbClr val="F4C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/>
    <p:restoredTop sz="82721"/>
  </p:normalViewPr>
  <p:slideViewPr>
    <p:cSldViewPr snapToGrid="0" snapToObjects="1">
      <p:cViewPr varScale="1">
        <p:scale>
          <a:sx n="105" d="100"/>
          <a:sy n="105" d="100"/>
        </p:scale>
        <p:origin x="1024" y="184"/>
      </p:cViewPr>
      <p:guideLst/>
    </p:cSldViewPr>
  </p:slideViewPr>
  <p:outlineViewPr>
    <p:cViewPr>
      <p:scale>
        <a:sx n="33" d="100"/>
        <a:sy n="33" d="100"/>
      </p:scale>
      <p:origin x="0" y="-2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227AB-F778-CC45-BDEA-35AF21103AD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BBFD-0DAC-5245-98D9-00C7418A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85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9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1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0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2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45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9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9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145E-982C-7849-95A1-64AA4A93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0E9C1-9915-F145-AC12-8940AC43E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4755-A4D5-7445-BC63-40592D52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FF7D-9CC1-974B-9A0B-B5AFE47DC4EA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A70A-AB0F-4D42-AEFD-EE04A6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358BB-B402-1440-A79D-BC1CDD0C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0FB3-F0DE-B543-85F6-30E818A1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12718-A2AA-964F-BC16-BC4AD3DA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1184-3299-2A47-B4E7-678E6569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536-4B6C-6449-8E13-DC9570F9F28C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6335-EA64-034A-B272-899EEF0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470A-5503-9445-B5C3-08137B87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A42E1-A87F-5242-8033-F00147756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A69CA-66E8-0345-B47C-BCDE14F11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0BD90-11B3-D34D-ADAC-D1109FD0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39AD-99B8-1C4B-A188-4B4AA641508A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21DC-F675-A24C-B87D-1301BDC0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978A-6B8E-6442-82BD-706DEB4F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9330-5809-0849-B5E9-A2DF05F09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123CF-D624-9144-8ABD-22E2C9E8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7446-22AD-AF43-98D7-2C491E5E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0D25-BC57-E849-A61E-DAA70E1776B6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B91-1C3D-6C4B-84C5-39290F62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E4DF-2E98-C449-ADB4-F8CBE729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2B99-1877-1644-A0DB-854E1509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124C-1499-2045-84EA-3A76DBF7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54CD-8808-6342-B923-C26F3925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2143-DE80-D04C-942A-4C17E2E51542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06C4-A770-D241-B139-EA67F665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33C4-219D-BB4A-BF2B-24736831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0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6F5-B8FE-5049-8AC6-CCF4869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4E566-8BFD-F949-B2B8-F99E6904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86FF-E0D1-E946-8B0D-D51C35E8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C796-2E5B-B04D-8F00-DCE83A34304B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620B-1901-1949-A9F9-47E196CE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FA7E-7009-4C4D-9593-F736A2E4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16BB-F40C-D048-B3A4-77548AD5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5094-0F90-0F4E-AD2A-09C2F7128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698B1-0C10-C24D-BDCF-80E9FA08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70C8A-5C54-6047-9B8F-E2D1C7AF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89DE-BF07-FC4D-96B7-9C264B56A701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7B25-8CB0-B445-956A-A470A69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4319-2C22-4943-9812-F4F130B3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D9C-65EF-8441-AFEC-CC0B8547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5D806-8611-9B41-B5EA-FAA4F12A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8145-30EA-4142-9A82-A4B916CA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13118-4DBF-DC43-B479-892291B9A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6BCD8-FC4E-5544-AB15-8CA59DDA1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FF387-C46C-8A45-A8EC-DBA87EE7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6F7-130A-024E-88CC-3F23A83FB820}" type="datetime1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8E291-7E3E-414D-A7B1-FF13CDA7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A6821-B302-884A-BB90-BA12F55D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CBFA-6CBC-FE41-8D73-349F537B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25146-C3B0-9441-92D0-896426DC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1CBA-EB3E-0A4A-9E6E-125EC42670E6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3C87D-062B-B545-8B64-5DE2F986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F52A-ED9B-A346-878E-F78BDADD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3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F481D-0012-4C4F-AA12-8B34C71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484D-ABFA-B045-BA17-E6DFC9CD5FBD}" type="datetime1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9C33-CFEF-1D42-B8D6-E905DF58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99B9-24DB-2740-BA1F-96B6DFA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2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3E87-6DB4-BB42-8A62-C3D96FE8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412B-B340-9242-A060-3AC337DA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26A24-4778-0F40-9854-6FD4A9AD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3CA3-6A02-B240-A88F-A7F6D8B3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9C44-A54A-4242-A1F1-A5E1C58561A5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64678-5F2D-F741-BB4D-E2732A5C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731A-90EE-B941-A135-B458F8D5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EC44-10F2-7E44-9F96-CA4EE720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E0B4-CEF5-7942-BE7C-0C302626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6795B-9D31-494F-A689-7159E75C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BBC2-B2C8-ED45-A747-67ED3DACBFB9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508C-4DC8-9746-B3EC-F802C126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E048-307B-D049-8203-4BF63191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413"/>
            <a:ext cx="2743200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9F0A95E9-7F37-EC4A-9EA7-223FF38CD9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0046-F8A9-0B4B-9B4D-0E24879E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3A555-E2A8-7E46-9273-5A349D3A8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32205-D364-774C-9676-D1EE126E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5A61-C687-124E-9AB2-DEBA13FC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058-6090-FA41-B5AE-27EC18AE1523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DD31D-9E68-9E4B-8618-37757A4A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76E8-12C4-A049-9EA2-2BA65D1D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0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06F3-4083-864F-8BCC-BB76EB2C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D7E6-CD5C-FB42-9548-F45F0225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021A-280F-9B40-B667-C396C9F3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38E2-EB33-7A47-BE30-3A3C2F13D735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7793-5EEB-CF49-8362-72DE3289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BE91-B8F8-8F4A-A532-3D2F489D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49D9D-A3DE-0A44-AC43-6011E7A1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CBD3F-A875-6744-AE91-24B7F794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612A-0243-544C-A2EE-8B58D550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C00B-924C-A443-8A21-7D704F4E93F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26F0-3C89-B548-B0CE-4EADF542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7F2C-05FE-374B-9780-F6998060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AD6F-36E3-BC41-86EC-54790279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581F-DA80-4041-B37F-E7A9AA70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1557C-723B-4349-9F29-857B378A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2B1A-E2B2-914E-9C0F-9B46373E392A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82A9-FC54-654B-AF2F-E8EF3202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CEC3-DB93-4A4F-B29A-E893AAB5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2971-F658-F94C-8635-61FE28A8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79E3-F61E-4844-A4D5-3832F5AEE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BAA92-80EB-9E4A-B3CB-9205425B6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BBA33-CF22-BF44-96FB-F653EB0E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772-1954-DB42-9D38-8FC2A2F4AB00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EFD60-F8FF-0643-B3DD-90019253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FBBB-4603-144E-A157-82685F4F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D48D-694C-834A-A5C8-6E1B3CA8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253B-280F-A34D-BE22-7140DD48D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222A6-48B2-F440-AA3F-F754013EE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5FCAF-461B-0C48-A5C4-4A8190264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E59B5-34CB-944F-BA93-7A3C0E81E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8FDF1-1A21-694C-9148-D0DA768F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05C6-8FE4-394B-8249-FE73CA6CD121}" type="datetime1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08110-16F2-874F-952C-53C5A54D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6326E-F31D-6541-B22B-66BED04C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4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16EB-31D5-FE4D-AB64-C73680B2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2D5C8-B056-7940-9937-76F2CDE4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B94B-81DA-FD4A-B26B-503A39138566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9F25E-8C8D-AD41-B07A-C6EC21E9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FA481-6FE5-1143-8F69-877CBD3C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64E39-2A95-8141-8A04-0C7DC877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3DA7-FD54-8245-8DF1-19DFEA40A968}" type="datetime1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57ABD-D5E0-DC42-825E-D17B2A6E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BEB8F-F95A-344D-95CF-5000B03A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CC10-F767-024B-8E46-AB94A29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AB2C-B58D-D844-A83E-69B2D29A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F783-6D7A-8242-86C3-D61A1DB13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48E55-1A25-9D40-8268-A50CBDC8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F95-3463-204D-86F9-11614FEF2DC1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0CA66-2CD0-764C-8ACB-D5621396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F04B3-A890-154E-87C1-BA66AAEF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2C73-4CA5-6043-8B3A-E0B80EE5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514FD-29AB-2A45-B50D-F8428F1B2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10F7B-358D-624F-BCE1-C47BCD4E8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E8E2E-1216-7641-9BA3-6FB72B20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981E-E6F1-5C4D-920C-120BA70AC4FC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24FE8-3D6F-E849-A65A-1E1D40EF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8254D-8C2D-E84D-B007-81E2A285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EF50C-5916-F745-909B-946171D1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1147C-09CC-6946-BBF6-7B0596744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703D7-CD61-7F41-8099-19D38C3A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A910-A1F0-2E47-B7EB-74DD17DD97B2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0DCF-D6C5-D743-BADE-58BE0EC9E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58B4E-E1F6-1C4F-8356-4436EBF47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FD8E6-24A8-6B48-BA0A-5AFCB283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D16A1-62AF-7748-9FAC-18405F13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DDDA-3887-C64A-99FB-BBFB7E3E7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03A7-33AB-3248-8F06-129319A7EF42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A3BE-067A-7446-9446-4292CAF3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ACF4-3E6D-7847-AD9B-429C8C9F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BB0B-8021-4D49-AB85-A04CD301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8191"/>
            <a:ext cx="9144000" cy="1552374"/>
          </a:xfrm>
        </p:spPr>
        <p:txBody>
          <a:bodyPr>
            <a:normAutofit/>
          </a:bodyPr>
          <a:lstStyle/>
          <a:p>
            <a:r>
              <a:rPr lang="en-US" altLang="zh-CN" sz="3200" dirty="0" err="1">
                <a:latin typeface="Helvetica Neue" charset="0"/>
                <a:ea typeface="Helvetica Neue" charset="0"/>
                <a:cs typeface="Helvetica Neue" charset="0"/>
              </a:rPr>
              <a:t>NetVRM</a:t>
            </a:r>
            <a:r>
              <a:rPr lang="en-US" altLang="zh-CN" sz="3200" dirty="0">
                <a:latin typeface="Helvetica Neue" charset="0"/>
                <a:ea typeface="Helvetica Neue" charset="0"/>
                <a:cs typeface="Helvetica Neue" charset="0"/>
              </a:rPr>
              <a:t>: Virtual Register Memory</a:t>
            </a:r>
            <a:br>
              <a:rPr lang="en-US" altLang="zh-CN" sz="32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zh-CN" sz="3200" dirty="0">
                <a:latin typeface="Helvetica Neue" charset="0"/>
                <a:ea typeface="Helvetica Neue" charset="0"/>
                <a:cs typeface="Helvetica Neue" charset="0"/>
              </a:rPr>
              <a:t>for Programmable Networks</a:t>
            </a:r>
            <a:endParaRPr lang="en-US" sz="3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AD756-BB51-5448-8D77-6BD222691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7156" r="9610" b="23699"/>
          <a:stretch/>
        </p:blipFill>
        <p:spPr>
          <a:xfrm>
            <a:off x="1041408" y="4718527"/>
            <a:ext cx="3066279" cy="78795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BD6508-C8E7-1645-9FB2-DE3316C0B850}"/>
              </a:ext>
            </a:extLst>
          </p:cNvPr>
          <p:cNvSpPr txBox="1">
            <a:spLocks/>
          </p:cNvSpPr>
          <p:nvPr/>
        </p:nvSpPr>
        <p:spPr>
          <a:xfrm>
            <a:off x="1435099" y="324938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Hang</a:t>
            </a:r>
            <a:r>
              <a:rPr lang="zh-CN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Zhu</a:t>
            </a:r>
          </a:p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Tao Wang, Yi Hong, Dan R. K. Ports, Anirudh </a:t>
            </a:r>
            <a:r>
              <a:rPr lang="en-US" altLang="zh-CN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Sivaraman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Xin</a:t>
            </a:r>
            <a:r>
              <a:rPr lang="zh-CN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Jin</a:t>
            </a:r>
            <a:endParaRPr lang="en-US" altLang="zh-CN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E5B7D-7317-6148-91B1-35173646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704" y="4718527"/>
            <a:ext cx="2523239" cy="787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71DE2C-8BBB-5647-A255-47B9E76CA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887" y="4572001"/>
            <a:ext cx="2078426" cy="934486"/>
          </a:xfrm>
          <a:prstGeom prst="rect">
            <a:avLst/>
          </a:prstGeom>
        </p:spPr>
      </p:pic>
      <p:pic>
        <p:nvPicPr>
          <p:cNvPr id="1028" name="Picture 4" descr="New York University&amp;#39;s Clean &amp;amp; Modern Logo Stands Out As An Iconic Symbol |  DesignRush">
            <a:extLst>
              <a:ext uri="{FF2B5EF4-FFF2-40B4-BE49-F238E27FC236}">
                <a16:creationId xmlns:a16="http://schemas.microsoft.com/office/drawing/2014/main" id="{15F9D1CF-0CDF-4B4D-B75E-43F465A7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87" y="4744211"/>
            <a:ext cx="2061817" cy="7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8626-0837-C744-97CA-6362F4BA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NetVRM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84FE-DC01-3249-ADC0-C9859667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114001-D244-CA46-AF11-87E033FCF51D}"/>
              </a:ext>
            </a:extLst>
          </p:cNvPr>
          <p:cNvSpPr/>
          <p:nvPr/>
        </p:nvSpPr>
        <p:spPr>
          <a:xfrm>
            <a:off x="1194590" y="2196398"/>
            <a:ext cx="1147943" cy="32159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xx.p4vrm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3723C9-3ADE-614A-80FD-AE364775D250}"/>
              </a:ext>
            </a:extLst>
          </p:cNvPr>
          <p:cNvCxnSpPr>
            <a:stCxn id="53" idx="3"/>
            <a:endCxn id="53" idx="1"/>
          </p:cNvCxnSpPr>
          <p:nvPr/>
        </p:nvCxnSpPr>
        <p:spPr>
          <a:xfrm flipH="1">
            <a:off x="3633336" y="3352800"/>
            <a:ext cx="3019647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A060F58-3362-A145-ABB8-2846EEF783F3}"/>
              </a:ext>
            </a:extLst>
          </p:cNvPr>
          <p:cNvSpPr/>
          <p:nvPr/>
        </p:nvSpPr>
        <p:spPr>
          <a:xfrm>
            <a:off x="3633336" y="2186134"/>
            <a:ext cx="3019647" cy="2333332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F135E94-96EA-D742-9ED6-663C61792E8D}"/>
              </a:ext>
            </a:extLst>
          </p:cNvPr>
          <p:cNvSpPr/>
          <p:nvPr/>
        </p:nvSpPr>
        <p:spPr>
          <a:xfrm>
            <a:off x="4349302" y="3232388"/>
            <a:ext cx="1607157" cy="265176"/>
          </a:xfrm>
          <a:prstGeom prst="rect">
            <a:avLst/>
          </a:prstGeom>
          <a:solidFill>
            <a:srgbClr val="A5A5A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Run-time API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7D102C-B5B9-4648-9A3B-90C63D7B36D1}"/>
              </a:ext>
            </a:extLst>
          </p:cNvPr>
          <p:cNvSpPr/>
          <p:nvPr/>
        </p:nvSpPr>
        <p:spPr>
          <a:xfrm>
            <a:off x="3832067" y="2307496"/>
            <a:ext cx="773363" cy="42197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6C459C-8963-1C40-AB2B-7176FE601DC5}"/>
              </a:ext>
            </a:extLst>
          </p:cNvPr>
          <p:cNvCxnSpPr/>
          <p:nvPr/>
        </p:nvCxnSpPr>
        <p:spPr>
          <a:xfrm>
            <a:off x="7121535" y="2189895"/>
            <a:ext cx="269099" cy="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miter lim="800000"/>
            <a:tailEnd type="triangle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B3FF6D-204B-B843-9BB0-DDDAD1EE1E89}"/>
              </a:ext>
            </a:extLst>
          </p:cNvPr>
          <p:cNvCxnSpPr/>
          <p:nvPr/>
        </p:nvCxnSpPr>
        <p:spPr>
          <a:xfrm>
            <a:off x="7186983" y="4183736"/>
            <a:ext cx="249504" cy="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miter lim="800000"/>
            <a:tailEnd type="triangle" w="lg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D8E3DA1-EDCE-804D-8779-6F5F5C67BA51}"/>
              </a:ext>
            </a:extLst>
          </p:cNvPr>
          <p:cNvSpPr/>
          <p:nvPr/>
        </p:nvSpPr>
        <p:spPr>
          <a:xfrm>
            <a:off x="3830951" y="2856471"/>
            <a:ext cx="2643860" cy="298994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Virtual Register Memory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352620-66B4-6741-8128-5E59F1CA2FED}"/>
              </a:ext>
            </a:extLst>
          </p:cNvPr>
          <p:cNvSpPr/>
          <p:nvPr/>
        </p:nvSpPr>
        <p:spPr>
          <a:xfrm>
            <a:off x="5677274" y="2307496"/>
            <a:ext cx="773363" cy="421975"/>
          </a:xfrm>
          <a:prstGeom prst="rect">
            <a:avLst/>
          </a:prstGeom>
          <a:solidFill>
            <a:srgbClr val="4472C4">
              <a:lumMod val="60000"/>
              <a:lumOff val="40000"/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9446CD-C83E-0F41-80C0-027127580D0A}"/>
              </a:ext>
            </a:extLst>
          </p:cNvPr>
          <p:cNvSpPr txBox="1"/>
          <p:nvPr/>
        </p:nvSpPr>
        <p:spPr>
          <a:xfrm>
            <a:off x="4866681" y="364221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92">
              <a:defRPr/>
            </a:pPr>
            <a:r>
              <a:rPr lang="mr-IN" sz="28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  <a:endParaRPr lang="en-US" sz="2800" kern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75ECE8-6B72-9A41-B5CF-1A95303A8BE9}"/>
              </a:ext>
            </a:extLst>
          </p:cNvPr>
          <p:cNvSpPr/>
          <p:nvPr/>
        </p:nvSpPr>
        <p:spPr>
          <a:xfrm>
            <a:off x="6027195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CB3972-0A80-BC48-BF10-7772412A192C}"/>
              </a:ext>
            </a:extLst>
          </p:cNvPr>
          <p:cNvSpPr txBox="1"/>
          <p:nvPr/>
        </p:nvSpPr>
        <p:spPr>
          <a:xfrm>
            <a:off x="6652983" y="423216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zoom in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B4B355-CDB4-9E48-B5B7-983334967EC9}"/>
              </a:ext>
            </a:extLst>
          </p:cNvPr>
          <p:cNvSpPr/>
          <p:nvPr/>
        </p:nvSpPr>
        <p:spPr>
          <a:xfrm>
            <a:off x="7160625" y="2060462"/>
            <a:ext cx="3019647" cy="1143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DEFCAF-0606-B140-9663-5B4B9C9015C4}"/>
              </a:ext>
            </a:extLst>
          </p:cNvPr>
          <p:cNvSpPr/>
          <p:nvPr/>
        </p:nvSpPr>
        <p:spPr>
          <a:xfrm>
            <a:off x="7383812" y="2218353"/>
            <a:ext cx="2576189" cy="640080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Dynamic Memory Allocation</a:t>
            </a:r>
          </a:p>
        </p:txBody>
      </p:sp>
      <p:pic>
        <p:nvPicPr>
          <p:cNvPr id="65" name="Picture 51" descr="Router_wFirewall">
            <a:extLst>
              <a:ext uri="{FF2B5EF4-FFF2-40B4-BE49-F238E27FC236}">
                <a16:creationId xmlns:a16="http://schemas.microsoft.com/office/drawing/2014/main" id="{B26B64DA-6694-2C48-966D-9C670D48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69" y="3968600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1" descr="Router_wFirewall">
            <a:extLst>
              <a:ext uri="{FF2B5EF4-FFF2-40B4-BE49-F238E27FC236}">
                <a16:creationId xmlns:a16="http://schemas.microsoft.com/office/drawing/2014/main" id="{1B84F62B-9A5A-8949-A52E-F441E5C6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43" y="3612153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1" descr="Router_wFirewall">
            <a:extLst>
              <a:ext uri="{FF2B5EF4-FFF2-40B4-BE49-F238E27FC236}">
                <a16:creationId xmlns:a16="http://schemas.microsoft.com/office/drawing/2014/main" id="{9181610B-37A4-2F4A-9863-4DF0114A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84" y="4360642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1" descr="Router_wFirewall">
            <a:extLst>
              <a:ext uri="{FF2B5EF4-FFF2-40B4-BE49-F238E27FC236}">
                <a16:creationId xmlns:a16="http://schemas.microsoft.com/office/drawing/2014/main" id="{29CE55CC-7624-0041-80AE-229B15F5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65" y="3968600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9EFF35-FA98-0C41-8F12-28AF776627E1}"/>
              </a:ext>
            </a:extLst>
          </p:cNvPr>
          <p:cNvCxnSpPr>
            <a:stCxn id="65" idx="3"/>
            <a:endCxn id="66" idx="1"/>
          </p:cNvCxnSpPr>
          <p:nvPr/>
        </p:nvCxnSpPr>
        <p:spPr>
          <a:xfrm flipV="1">
            <a:off x="7807169" y="3796808"/>
            <a:ext cx="746274" cy="35644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9EEAF9-86B4-A34F-B961-F704BDA62F90}"/>
              </a:ext>
            </a:extLst>
          </p:cNvPr>
          <p:cNvCxnSpPr>
            <a:stCxn id="66" idx="3"/>
            <a:endCxn id="68" idx="1"/>
          </p:cNvCxnSpPr>
          <p:nvPr/>
        </p:nvCxnSpPr>
        <p:spPr>
          <a:xfrm>
            <a:off x="9010643" y="3796808"/>
            <a:ext cx="802122" cy="35644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D40F16-510E-0D44-8880-32E66A6B372D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 flipV="1">
            <a:off x="8925584" y="4153255"/>
            <a:ext cx="887181" cy="3920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4D5B6C-DE25-AB4D-98B9-E8397BD236C6}"/>
              </a:ext>
            </a:extLst>
          </p:cNvPr>
          <p:cNvCxnSpPr>
            <a:stCxn id="65" idx="3"/>
            <a:endCxn id="67" idx="1"/>
          </p:cNvCxnSpPr>
          <p:nvPr/>
        </p:nvCxnSpPr>
        <p:spPr>
          <a:xfrm>
            <a:off x="7807169" y="4153255"/>
            <a:ext cx="661215" cy="3920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1BC360-45C4-FA4A-8A76-EF004C9B9AE0}"/>
              </a:ext>
            </a:extLst>
          </p:cNvPr>
          <p:cNvCxnSpPr>
            <a:stCxn id="65" idx="0"/>
            <a:endCxn id="63" idx="2"/>
          </p:cNvCxnSpPr>
          <p:nvPr/>
        </p:nvCxnSpPr>
        <p:spPr>
          <a:xfrm flipV="1">
            <a:off x="7578569" y="3203462"/>
            <a:ext cx="1091880" cy="765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156298-5E37-1A44-9CA6-E31712FC90E8}"/>
              </a:ext>
            </a:extLst>
          </p:cNvPr>
          <p:cNvCxnSpPr>
            <a:stCxn id="67" idx="0"/>
            <a:endCxn id="63" idx="2"/>
          </p:cNvCxnSpPr>
          <p:nvPr/>
        </p:nvCxnSpPr>
        <p:spPr>
          <a:xfrm flipH="1" flipV="1">
            <a:off x="8670449" y="3203462"/>
            <a:ext cx="26535" cy="115718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56F590-B523-8F42-BCC5-96EA2944368D}"/>
              </a:ext>
            </a:extLst>
          </p:cNvPr>
          <p:cNvCxnSpPr>
            <a:stCxn id="66" idx="0"/>
            <a:endCxn id="63" idx="2"/>
          </p:cNvCxnSpPr>
          <p:nvPr/>
        </p:nvCxnSpPr>
        <p:spPr>
          <a:xfrm flipH="1" flipV="1">
            <a:off x="8670449" y="3203462"/>
            <a:ext cx="111594" cy="40869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B4A238-3BFA-8B43-A4DD-918CBFE8CB84}"/>
              </a:ext>
            </a:extLst>
          </p:cNvPr>
          <p:cNvCxnSpPr>
            <a:stCxn id="68" idx="0"/>
            <a:endCxn id="63" idx="2"/>
          </p:cNvCxnSpPr>
          <p:nvPr/>
        </p:nvCxnSpPr>
        <p:spPr>
          <a:xfrm flipH="1" flipV="1">
            <a:off x="8670449" y="3203462"/>
            <a:ext cx="1370916" cy="765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B41FC36-0038-0145-A17D-1F302BEE903F}"/>
              </a:ext>
            </a:extLst>
          </p:cNvPr>
          <p:cNvSpPr txBox="1"/>
          <p:nvPr/>
        </p:nvSpPr>
        <p:spPr>
          <a:xfrm>
            <a:off x="8225540" y="285204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</a:t>
            </a:r>
            <a:r>
              <a:rPr lang="en-US" altLang="zh-CN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VRM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8" name="Left Arrow 77">
            <a:extLst>
              <a:ext uri="{FF2B5EF4-FFF2-40B4-BE49-F238E27FC236}">
                <a16:creationId xmlns:a16="http://schemas.microsoft.com/office/drawing/2014/main" id="{74B9A7C0-0BB5-024E-AC27-7781FC88B750}"/>
              </a:ext>
            </a:extLst>
          </p:cNvPr>
          <p:cNvSpPr/>
          <p:nvPr/>
        </p:nvSpPr>
        <p:spPr>
          <a:xfrm>
            <a:off x="6802632" y="4031319"/>
            <a:ext cx="457200" cy="228600"/>
          </a:xfrm>
          <a:prstGeom prst="lef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3C49FB-8C87-E945-8A72-427B35752604}"/>
              </a:ext>
            </a:extLst>
          </p:cNvPr>
          <p:cNvSpPr/>
          <p:nvPr/>
        </p:nvSpPr>
        <p:spPr>
          <a:xfrm>
            <a:off x="4754670" y="2307496"/>
            <a:ext cx="773363" cy="42197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484192-F91F-CD42-A8CC-D26BF6F1C28F}"/>
              </a:ext>
            </a:extLst>
          </p:cNvPr>
          <p:cNvSpPr txBox="1"/>
          <p:nvPr/>
        </p:nvSpPr>
        <p:spPr>
          <a:xfrm>
            <a:off x="9102075" y="440180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Network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E62B45-42FF-1443-B117-1130CE08B1A0}"/>
              </a:ext>
            </a:extLst>
          </p:cNvPr>
          <p:cNvSpPr/>
          <p:nvPr/>
        </p:nvSpPr>
        <p:spPr>
          <a:xfrm>
            <a:off x="4077835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E570508-1F83-0B45-9EA7-6DB2C5ED5C65}"/>
              </a:ext>
            </a:extLst>
          </p:cNvPr>
          <p:cNvSpPr/>
          <p:nvPr/>
        </p:nvSpPr>
        <p:spPr>
          <a:xfrm>
            <a:off x="4500770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AA92A06-54DB-E74A-8039-A8512B7DFD5E}"/>
              </a:ext>
            </a:extLst>
          </p:cNvPr>
          <p:cNvCxnSpPr/>
          <p:nvPr/>
        </p:nvCxnSpPr>
        <p:spPr>
          <a:xfrm>
            <a:off x="6202179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88737A9-02E8-FC45-9D78-F7D61DA2FCAC}"/>
              </a:ext>
            </a:extLst>
          </p:cNvPr>
          <p:cNvCxnSpPr/>
          <p:nvPr/>
        </p:nvCxnSpPr>
        <p:spPr>
          <a:xfrm>
            <a:off x="5752875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B076084-8956-E64B-B827-8029E866B721}"/>
              </a:ext>
            </a:extLst>
          </p:cNvPr>
          <p:cNvCxnSpPr/>
          <p:nvPr/>
        </p:nvCxnSpPr>
        <p:spPr>
          <a:xfrm>
            <a:off x="4665908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278B76-56A0-3F40-898A-42815DD60292}"/>
              </a:ext>
            </a:extLst>
          </p:cNvPr>
          <p:cNvCxnSpPr/>
          <p:nvPr/>
        </p:nvCxnSpPr>
        <p:spPr>
          <a:xfrm>
            <a:off x="4235814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4F3DB65-A09B-A94C-8825-300752C26EA3}"/>
              </a:ext>
            </a:extLst>
          </p:cNvPr>
          <p:cNvCxnSpPr/>
          <p:nvPr/>
        </p:nvCxnSpPr>
        <p:spPr>
          <a:xfrm>
            <a:off x="3803515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33A8C71-54A0-B24D-AAF7-FE0A25DFB601}"/>
              </a:ext>
            </a:extLst>
          </p:cNvPr>
          <p:cNvSpPr/>
          <p:nvPr/>
        </p:nvSpPr>
        <p:spPr>
          <a:xfrm>
            <a:off x="5586081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2C859F3-DB12-F446-A8FD-C54795FF27E8}"/>
              </a:ext>
            </a:extLst>
          </p:cNvPr>
          <p:cNvCxnSpPr/>
          <p:nvPr/>
        </p:nvCxnSpPr>
        <p:spPr>
          <a:xfrm>
            <a:off x="5311761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2BF7DAA-796C-A24E-A979-B3209A75B9F2}"/>
              </a:ext>
            </a:extLst>
          </p:cNvPr>
          <p:cNvSpPr txBox="1"/>
          <p:nvPr/>
        </p:nvSpPr>
        <p:spPr>
          <a:xfrm>
            <a:off x="2926169" y="373669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925B36-12FE-E54B-B0BF-E10278AAF58F}"/>
              </a:ext>
            </a:extLst>
          </p:cNvPr>
          <p:cNvSpPr txBox="1"/>
          <p:nvPr/>
        </p:nvSpPr>
        <p:spPr>
          <a:xfrm>
            <a:off x="2857240" y="2560687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745E07-D50E-7E4F-90C7-0F6075C6F638}"/>
              </a:ext>
            </a:extLst>
          </p:cNvPr>
          <p:cNvSpPr/>
          <p:nvPr/>
        </p:nvSpPr>
        <p:spPr>
          <a:xfrm>
            <a:off x="1363235" y="3098805"/>
            <a:ext cx="948499" cy="579938"/>
          </a:xfrm>
          <a:prstGeom prst="rect">
            <a:avLst/>
          </a:prstGeom>
          <a:solidFill>
            <a:srgbClr val="E8A09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92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P4VRM</a:t>
            </a:r>
          </a:p>
          <a:p>
            <a:pPr algn="ctr" defTabSz="914192">
              <a:defRPr/>
            </a:pPr>
            <a:r>
              <a:rPr lang="en-US" altLang="zh-CN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ompiler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EB7B17A-A1C1-0A47-B078-9C5016B09CFE}"/>
              </a:ext>
            </a:extLst>
          </p:cNvPr>
          <p:cNvCxnSpPr>
            <a:cxnSpLocks/>
            <a:stCxn id="92" idx="3"/>
            <a:endCxn id="91" idx="1"/>
          </p:cNvCxnSpPr>
          <p:nvPr/>
        </p:nvCxnSpPr>
        <p:spPr>
          <a:xfrm flipV="1">
            <a:off x="2311734" y="2822297"/>
            <a:ext cx="545506" cy="56647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FDFB333-9875-8147-97AE-9E0FF2A66FE7}"/>
              </a:ext>
            </a:extLst>
          </p:cNvPr>
          <p:cNvCxnSpPr>
            <a:cxnSpLocks/>
            <a:stCxn id="92" idx="3"/>
            <a:endCxn id="90" idx="1"/>
          </p:cNvCxnSpPr>
          <p:nvPr/>
        </p:nvCxnSpPr>
        <p:spPr>
          <a:xfrm>
            <a:off x="2311734" y="3388774"/>
            <a:ext cx="614435" cy="60953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E88E6D0-4131-1C49-A4DE-0F468CF4A23F}"/>
              </a:ext>
            </a:extLst>
          </p:cNvPr>
          <p:cNvSpPr/>
          <p:nvPr/>
        </p:nvSpPr>
        <p:spPr>
          <a:xfrm>
            <a:off x="1269210" y="2272428"/>
            <a:ext cx="1147943" cy="32159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xx.p4vrm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Left Arrow 95">
            <a:extLst>
              <a:ext uri="{FF2B5EF4-FFF2-40B4-BE49-F238E27FC236}">
                <a16:creationId xmlns:a16="http://schemas.microsoft.com/office/drawing/2014/main" id="{92105B3D-1ECF-2544-8E80-0322837D8E18}"/>
              </a:ext>
            </a:extLst>
          </p:cNvPr>
          <p:cNvSpPr/>
          <p:nvPr/>
        </p:nvSpPr>
        <p:spPr>
          <a:xfrm rot="16200000">
            <a:off x="1646050" y="2741328"/>
            <a:ext cx="457200" cy="228600"/>
          </a:xfrm>
          <a:prstGeom prst="lef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C53C-E1DB-7C48-ABA2-F44BB693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1B435-7A69-4948-BE4D-9D71D79B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6F38E-0B94-FD43-B85F-748F0F2AD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2" y="2048126"/>
            <a:ext cx="5524500" cy="1625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63D508-699B-EC42-B968-E4A83E7C8920}"/>
              </a:ext>
            </a:extLst>
          </p:cNvPr>
          <p:cNvSpPr/>
          <p:nvPr/>
        </p:nvSpPr>
        <p:spPr>
          <a:xfrm>
            <a:off x="6004380" y="1812399"/>
            <a:ext cx="5154348" cy="165838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E297F29-DA7D-4046-9ED4-528A6EE4D260}"/>
              </a:ext>
            </a:extLst>
          </p:cNvPr>
          <p:cNvSpPr/>
          <p:nvPr/>
        </p:nvSpPr>
        <p:spPr>
          <a:xfrm>
            <a:off x="7321670" y="1498645"/>
            <a:ext cx="2493818" cy="627507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/>
              <a:t>Objective</a:t>
            </a:r>
            <a:endParaRPr lang="en-US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193A2-68F6-0F4E-93C0-1CC661067F66}"/>
              </a:ext>
            </a:extLst>
          </p:cNvPr>
          <p:cNvSpPr txBox="1"/>
          <p:nvPr/>
        </p:nvSpPr>
        <p:spPr>
          <a:xfrm>
            <a:off x="6120856" y="2246163"/>
            <a:ext cx="498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Maximize number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applications with satisfied utility target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5D05E-D6B3-2F40-99A0-657DC8B6299B}"/>
              </a:ext>
            </a:extLst>
          </p:cNvPr>
          <p:cNvSpPr/>
          <p:nvPr/>
        </p:nvSpPr>
        <p:spPr>
          <a:xfrm>
            <a:off x="6016572" y="3975075"/>
            <a:ext cx="5154348" cy="1625600"/>
          </a:xfrm>
          <a:prstGeom prst="rect">
            <a:avLst/>
          </a:prstGeom>
          <a:noFill/>
          <a:ln>
            <a:solidFill>
              <a:srgbClr val="70A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D246856-B6F8-F446-895A-0CE23B49E529}"/>
              </a:ext>
            </a:extLst>
          </p:cNvPr>
          <p:cNvSpPr/>
          <p:nvPr/>
        </p:nvSpPr>
        <p:spPr>
          <a:xfrm>
            <a:off x="7321671" y="3681997"/>
            <a:ext cx="2493818" cy="627507"/>
          </a:xfrm>
          <a:prstGeom prst="roundRect">
            <a:avLst/>
          </a:prstGeom>
          <a:solidFill>
            <a:srgbClr val="70AD46"/>
          </a:solidFill>
          <a:ln>
            <a:solidFill>
              <a:srgbClr val="70A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/>
              <a:t>Constraints</a:t>
            </a:r>
            <a:endParaRPr lang="en-US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25480-0B79-804C-9B87-ED9239A876F8}"/>
              </a:ext>
            </a:extLst>
          </p:cNvPr>
          <p:cNvSpPr txBox="1"/>
          <p:nvPr/>
        </p:nvSpPr>
        <p:spPr>
          <a:xfrm>
            <a:off x="6235401" y="4539591"/>
            <a:ext cx="4874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 memory constraints on each switch</a:t>
            </a:r>
          </a:p>
        </p:txBody>
      </p:sp>
    </p:spTree>
    <p:extLst>
      <p:ext uri="{BB962C8B-B14F-4D97-AF65-F5344CB8AC3E}">
        <p14:creationId xmlns:p14="http://schemas.microsoft.com/office/powerpoint/2010/main" val="8322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4C77-947C-164A-A4C6-B2B79962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Scope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9AF4A-7239-414A-8D91-1E66DFE3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8292E-3FC0-5446-9DF3-F199C0F9D714}"/>
              </a:ext>
            </a:extLst>
          </p:cNvPr>
          <p:cNvSpPr/>
          <p:nvPr/>
        </p:nvSpPr>
        <p:spPr>
          <a:xfrm>
            <a:off x="1039090" y="2048126"/>
            <a:ext cx="4738255" cy="2690129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2DC27F-5B40-9945-95FF-50A9172DCBBA}"/>
              </a:ext>
            </a:extLst>
          </p:cNvPr>
          <p:cNvSpPr/>
          <p:nvPr/>
        </p:nvSpPr>
        <p:spPr>
          <a:xfrm>
            <a:off x="1204469" y="1761659"/>
            <a:ext cx="4420476" cy="627507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/>
              <a:t>Elastic</a:t>
            </a:r>
            <a:r>
              <a:rPr lang="zh-CN" altLang="en-US" sz="2600" dirty="0"/>
              <a:t> </a:t>
            </a:r>
            <a:r>
              <a:rPr lang="en-US" altLang="zh-CN" sz="2600" dirty="0"/>
              <a:t>applications</a:t>
            </a:r>
            <a:endParaRPr lang="en-US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11D62-1140-504D-8E5C-6CAEBE49EEC2}"/>
              </a:ext>
            </a:extLst>
          </p:cNvPr>
          <p:cNvSpPr txBox="1"/>
          <p:nvPr/>
        </p:nvSpPr>
        <p:spPr>
          <a:xfrm>
            <a:off x="1204469" y="2662492"/>
            <a:ext cx="4420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with a variable amount of register memory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Overcome insufficient register memory with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fallback mechanism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B2AAFC-1F7E-DD40-9376-3F3AD9155A97}"/>
              </a:ext>
            </a:extLst>
          </p:cNvPr>
          <p:cNvSpPr/>
          <p:nvPr/>
        </p:nvSpPr>
        <p:spPr>
          <a:xfrm>
            <a:off x="6249276" y="2048126"/>
            <a:ext cx="4738255" cy="2690129"/>
          </a:xfrm>
          <a:prstGeom prst="rect">
            <a:avLst/>
          </a:prstGeom>
          <a:noFill/>
          <a:ln>
            <a:solidFill>
              <a:srgbClr val="70A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695779C-D72D-C64D-BD64-E88135C8DE4F}"/>
              </a:ext>
            </a:extLst>
          </p:cNvPr>
          <p:cNvSpPr/>
          <p:nvPr/>
        </p:nvSpPr>
        <p:spPr>
          <a:xfrm>
            <a:off x="6414655" y="1761659"/>
            <a:ext cx="4420476" cy="627507"/>
          </a:xfrm>
          <a:prstGeom prst="roundRect">
            <a:avLst/>
          </a:prstGeom>
          <a:solidFill>
            <a:srgbClr val="70AD46"/>
          </a:solidFill>
          <a:ln>
            <a:solidFill>
              <a:srgbClr val="70A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/>
              <a:t>Inelastic</a:t>
            </a:r>
            <a:r>
              <a:rPr lang="zh-CN" altLang="en-US" sz="2600" dirty="0"/>
              <a:t> </a:t>
            </a:r>
            <a:r>
              <a:rPr lang="en-US" altLang="zh-CN" sz="2600" dirty="0"/>
              <a:t>applications</a:t>
            </a:r>
            <a:endParaRPr lang="en-US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47190B-C39C-A849-A9EE-5417E515F282}"/>
              </a:ext>
            </a:extLst>
          </p:cNvPr>
          <p:cNvSpPr txBox="1"/>
          <p:nvPr/>
        </p:nvSpPr>
        <p:spPr>
          <a:xfrm>
            <a:off x="6414655" y="2662492"/>
            <a:ext cx="442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 a fixed amount of register memory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Cannot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E6F09A0-756C-774E-ACCE-DBF47EE91500}"/>
              </a:ext>
            </a:extLst>
          </p:cNvPr>
          <p:cNvSpPr/>
          <p:nvPr/>
        </p:nvSpPr>
        <p:spPr>
          <a:xfrm rot="5400000">
            <a:off x="5725610" y="3879388"/>
            <a:ext cx="740780" cy="27316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8BE1D-4F33-6043-96EC-9B2E20F2A97B}"/>
              </a:ext>
            </a:extLst>
          </p:cNvPr>
          <p:cNvSpPr txBox="1"/>
          <p:nvPr/>
        </p:nvSpPr>
        <p:spPr>
          <a:xfrm>
            <a:off x="5457814" y="5615590"/>
            <a:ext cx="166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FB9683-49F2-F44A-A851-70DA0D2D9E25}"/>
              </a:ext>
            </a:extLst>
          </p:cNvPr>
          <p:cNvCxnSpPr>
            <a:cxnSpLocks/>
          </p:cNvCxnSpPr>
          <p:nvPr/>
        </p:nvCxnSpPr>
        <p:spPr>
          <a:xfrm>
            <a:off x="3273882" y="4738255"/>
            <a:ext cx="0" cy="877335"/>
          </a:xfrm>
          <a:prstGeom prst="straightConnector1">
            <a:avLst/>
          </a:prstGeom>
          <a:ln w="44450">
            <a:solidFill>
              <a:srgbClr val="DA615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F45F4C-AE77-DA4A-9F7B-4470D5105D52}"/>
              </a:ext>
            </a:extLst>
          </p:cNvPr>
          <p:cNvSpPr txBox="1"/>
          <p:nvPr/>
        </p:nvSpPr>
        <p:spPr>
          <a:xfrm>
            <a:off x="2766524" y="5615589"/>
            <a:ext cx="129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benefit</a:t>
            </a:r>
            <a:endParaRPr lang="en-US" sz="2400" b="1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C53C-E1DB-7C48-ABA2-F44BB693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1B435-7A69-4948-BE4D-9D71D79B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FE1CFA63-D3E5-D645-A993-2B146EB63538}"/>
              </a:ext>
            </a:extLst>
          </p:cNvPr>
          <p:cNvSpPr/>
          <p:nvPr/>
        </p:nvSpPr>
        <p:spPr>
          <a:xfrm>
            <a:off x="1466849" y="1906073"/>
            <a:ext cx="4058187" cy="871338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Definition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utility</a:t>
            </a:r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id="{28542C0F-0BDC-B246-B45C-9DA4C45C75AA}"/>
              </a:ext>
            </a:extLst>
          </p:cNvPr>
          <p:cNvSpPr/>
          <p:nvPr/>
        </p:nvSpPr>
        <p:spPr>
          <a:xfrm>
            <a:off x="1466850" y="3315098"/>
            <a:ext cx="4058186" cy="871338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Unknown and dynamic utility functions 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CA728546-6D9C-F941-9416-C03363734867}"/>
              </a:ext>
            </a:extLst>
          </p:cNvPr>
          <p:cNvSpPr/>
          <p:nvPr/>
        </p:nvSpPr>
        <p:spPr>
          <a:xfrm>
            <a:off x="1466849" y="4871126"/>
            <a:ext cx="4058185" cy="871338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paths of an application 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2F7A00F3-3B0E-1944-A3EF-59F38B49A387}"/>
              </a:ext>
            </a:extLst>
          </p:cNvPr>
          <p:cNvSpPr/>
          <p:nvPr/>
        </p:nvSpPr>
        <p:spPr>
          <a:xfrm>
            <a:off x="6666966" y="1870804"/>
            <a:ext cx="4058187" cy="871338"/>
          </a:xfrm>
          <a:prstGeom prst="roundRect">
            <a:avLst/>
          </a:prstGeom>
          <a:ln w="50800">
            <a:solidFill>
              <a:srgbClr val="DA61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hit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ratio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default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3B643-E4CA-D045-B802-732BA473B0A6}"/>
              </a:ext>
            </a:extLst>
          </p:cNvPr>
          <p:cNvCxnSpPr>
            <a:cxnSpLocks/>
          </p:cNvCxnSpPr>
          <p:nvPr/>
        </p:nvCxnSpPr>
        <p:spPr>
          <a:xfrm>
            <a:off x="5566347" y="2296627"/>
            <a:ext cx="1059305" cy="0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6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8621-F305-AB44-BA3E-B8AE8187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default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6B81-69C3-8B47-AD3E-BA97DA6D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0" y="2819229"/>
            <a:ext cx="6506719" cy="311572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>
                <a:solidFill>
                  <a:srgbClr val="DA615F"/>
                </a:solidFill>
              </a:rPr>
              <a:t>Application-agnostic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>
                <a:solidFill>
                  <a:srgbClr val="DA615F"/>
                </a:solidFill>
              </a:rPr>
              <a:t>Reflect</a:t>
            </a:r>
            <a:r>
              <a:rPr lang="zh-CN" altLang="en-US" dirty="0">
                <a:solidFill>
                  <a:srgbClr val="DA615F"/>
                </a:solidFill>
              </a:rPr>
              <a:t> </a:t>
            </a:r>
            <a:r>
              <a:rPr lang="en-US" altLang="zh-CN" dirty="0">
                <a:solidFill>
                  <a:srgbClr val="DA615F"/>
                </a:solidFill>
              </a:rPr>
              <a:t>application-level</a:t>
            </a:r>
            <a:r>
              <a:rPr lang="zh-CN" altLang="en-US" dirty="0">
                <a:solidFill>
                  <a:srgbClr val="DA615F"/>
                </a:solidFill>
              </a:rPr>
              <a:t> </a:t>
            </a:r>
            <a:r>
              <a:rPr lang="en-US" altLang="zh-CN" dirty="0">
                <a:solidFill>
                  <a:srgbClr val="DA615F"/>
                </a:solidFill>
              </a:rPr>
              <a:t>performance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>
                <a:solidFill>
                  <a:srgbClr val="DA615F"/>
                </a:solidFill>
              </a:rPr>
              <a:t>Computed</a:t>
            </a:r>
            <a:r>
              <a:rPr lang="zh-CN" altLang="en-US" dirty="0">
                <a:solidFill>
                  <a:srgbClr val="DA615F"/>
                </a:solidFill>
              </a:rPr>
              <a:t> </a:t>
            </a:r>
            <a:r>
              <a:rPr lang="en-US" altLang="zh-CN" dirty="0">
                <a:solidFill>
                  <a:srgbClr val="DA615F"/>
                </a:solidFill>
              </a:rPr>
              <a:t>online</a:t>
            </a:r>
            <a:endParaRPr lang="en-US" dirty="0">
              <a:solidFill>
                <a:srgbClr val="DA615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F8D8B-FEE5-B84F-84FC-1E3F66A0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51" descr="Router_wFirewall">
            <a:extLst>
              <a:ext uri="{FF2B5EF4-FFF2-40B4-BE49-F238E27FC236}">
                <a16:creationId xmlns:a16="http://schemas.microsoft.com/office/drawing/2014/main" id="{45B803FF-0A5E-F745-88FF-5B1B7058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90" y="2242589"/>
            <a:ext cx="754940" cy="6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9244BFF-D02B-F14D-B798-4E1D5A9891DC}"/>
              </a:ext>
            </a:extLst>
          </p:cNvPr>
          <p:cNvSpPr/>
          <p:nvPr/>
        </p:nvSpPr>
        <p:spPr>
          <a:xfrm>
            <a:off x="1195220" y="2384962"/>
            <a:ext cx="1634836" cy="325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1DC33-BDEB-FB47-B8B0-1F3AF15F1E4E}"/>
              </a:ext>
            </a:extLst>
          </p:cNvPr>
          <p:cNvSpPr txBox="1"/>
          <p:nvPr/>
        </p:nvSpPr>
        <p:spPr>
          <a:xfrm>
            <a:off x="1195220" y="1923297"/>
            <a:ext cx="212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8B2C59A-BEC8-104C-99C4-14DF4B837570}"/>
              </a:ext>
            </a:extLst>
          </p:cNvPr>
          <p:cNvSpPr/>
          <p:nvPr/>
        </p:nvSpPr>
        <p:spPr>
          <a:xfrm rot="5400000">
            <a:off x="2913050" y="3265824"/>
            <a:ext cx="817418" cy="156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A7131B7-62CB-9144-8F0B-9B72B26BBE9F}"/>
              </a:ext>
            </a:extLst>
          </p:cNvPr>
          <p:cNvSpPr/>
          <p:nvPr/>
        </p:nvSpPr>
        <p:spPr>
          <a:xfrm>
            <a:off x="4056316" y="1527983"/>
            <a:ext cx="1440674" cy="1165710"/>
          </a:xfrm>
          <a:prstGeom prst="wedgeRoundRectCallout">
            <a:avLst>
              <a:gd name="adj1" fmla="val -74242"/>
              <a:gd name="adj2" fmla="val 30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processed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endParaRPr lang="en-US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Graphic 11" descr="Database outline">
            <a:extLst>
              <a:ext uri="{FF2B5EF4-FFF2-40B4-BE49-F238E27FC236}">
                <a16:creationId xmlns:a16="http://schemas.microsoft.com/office/drawing/2014/main" id="{87FCC08C-694C-6A45-AEEF-5393D9945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559" y="370780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F05420-06A0-B547-BC8D-BA1705F60A4D}"/>
              </a:ext>
            </a:extLst>
          </p:cNvPr>
          <p:cNvSpPr txBox="1"/>
          <p:nvPr/>
        </p:nvSpPr>
        <p:spPr>
          <a:xfrm>
            <a:off x="1923246" y="4489476"/>
            <a:ext cx="259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Fallback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mechanism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F3425-0F49-7F43-9348-B57F862EED1A}"/>
              </a:ext>
            </a:extLst>
          </p:cNvPr>
          <p:cNvSpPr txBox="1"/>
          <p:nvPr/>
        </p:nvSpPr>
        <p:spPr>
          <a:xfrm>
            <a:off x="1721891" y="3040308"/>
            <a:ext cx="212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n-m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872E81-D9F2-824B-98D0-9256E9961DF3}"/>
                  </a:ext>
                </a:extLst>
              </p:cNvPr>
              <p:cNvSpPr txBox="1"/>
              <p:nvPr/>
            </p:nvSpPr>
            <p:spPr>
              <a:xfrm>
                <a:off x="1477984" y="5146377"/>
                <a:ext cx="3531322" cy="72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DA615F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𝒉𝒊𝒕</m:t>
                      </m:r>
                      <m:r>
                        <a:rPr lang="zh-CN" altLang="en-US" sz="2400" b="1" i="1" smtClean="0">
                          <a:solidFill>
                            <a:srgbClr val="DA615F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rgbClr val="DA615F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𝒓𝒂𝒕𝒊𝒐</m:t>
                      </m:r>
                      <m:r>
                        <a:rPr lang="en-US" altLang="zh-CN" sz="2400" b="1" i="1" smtClean="0">
                          <a:solidFill>
                            <a:srgbClr val="DA615F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</m:t>
                      </m:r>
                      <m:r>
                        <a:rPr lang="zh-CN" altLang="en-US" sz="2400" b="1" i="1" smtClean="0">
                          <a:solidFill>
                            <a:srgbClr val="DA615F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DA615F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DA615F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DA615F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DA615F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872E81-D9F2-824B-98D0-9256E9961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84" y="5146377"/>
                <a:ext cx="3531322" cy="724878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C53C-E1DB-7C48-ABA2-F44BB693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1B435-7A69-4948-BE4D-9D71D79B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FE1CFA63-D3E5-D645-A993-2B146EB63538}"/>
              </a:ext>
            </a:extLst>
          </p:cNvPr>
          <p:cNvSpPr/>
          <p:nvPr/>
        </p:nvSpPr>
        <p:spPr>
          <a:xfrm>
            <a:off x="1466849" y="1906073"/>
            <a:ext cx="4058187" cy="871338"/>
          </a:xfrm>
          <a:prstGeom prst="roundRect">
            <a:avLst/>
          </a:prstGeom>
          <a:ln w="508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Definition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>
                  <a:alpha val="49607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utility</a:t>
            </a:r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id="{28542C0F-0BDC-B246-B45C-9DA4C45C75AA}"/>
              </a:ext>
            </a:extLst>
          </p:cNvPr>
          <p:cNvSpPr/>
          <p:nvPr/>
        </p:nvSpPr>
        <p:spPr>
          <a:xfrm>
            <a:off x="1466850" y="3315098"/>
            <a:ext cx="4058186" cy="871338"/>
          </a:xfrm>
          <a:prstGeom prst="round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Unknown and dynamic utility functions 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CA728546-6D9C-F941-9416-C03363734867}"/>
              </a:ext>
            </a:extLst>
          </p:cNvPr>
          <p:cNvSpPr/>
          <p:nvPr/>
        </p:nvSpPr>
        <p:spPr>
          <a:xfrm>
            <a:off x="1466849" y="4871126"/>
            <a:ext cx="4058185" cy="871338"/>
          </a:xfrm>
          <a:prstGeom prst="roundRect">
            <a:avLst/>
          </a:prstGeom>
          <a:ln w="508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paths of an application 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2F7A00F3-3B0E-1944-A3EF-59F38B49A387}"/>
              </a:ext>
            </a:extLst>
          </p:cNvPr>
          <p:cNvSpPr/>
          <p:nvPr/>
        </p:nvSpPr>
        <p:spPr>
          <a:xfrm>
            <a:off x="6666966" y="1870804"/>
            <a:ext cx="4058187" cy="871338"/>
          </a:xfrm>
          <a:prstGeom prst="roundRect">
            <a:avLst/>
          </a:prstGeom>
          <a:ln w="50800">
            <a:solidFill>
              <a:srgbClr val="DA615F">
                <a:alpha val="5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hit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ratio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>
                  <a:alpha val="49607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default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3B643-E4CA-D045-B802-732BA473B0A6}"/>
              </a:ext>
            </a:extLst>
          </p:cNvPr>
          <p:cNvCxnSpPr>
            <a:cxnSpLocks/>
          </p:cNvCxnSpPr>
          <p:nvPr/>
        </p:nvCxnSpPr>
        <p:spPr>
          <a:xfrm>
            <a:off x="5566347" y="2296627"/>
            <a:ext cx="1059305" cy="0"/>
          </a:xfrm>
          <a:prstGeom prst="straightConnector1">
            <a:avLst/>
          </a:prstGeom>
          <a:ln w="50800">
            <a:solidFill>
              <a:srgbClr val="DA615F">
                <a:alpha val="50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D9FB9A45-3CB3-A742-81C7-B21A45016200}"/>
              </a:ext>
            </a:extLst>
          </p:cNvPr>
          <p:cNvSpPr/>
          <p:nvPr/>
        </p:nvSpPr>
        <p:spPr>
          <a:xfrm>
            <a:off x="6666966" y="3315098"/>
            <a:ext cx="4058187" cy="871338"/>
          </a:xfrm>
          <a:prstGeom prst="roundRect">
            <a:avLst/>
          </a:prstGeom>
          <a:ln w="50800">
            <a:solidFill>
              <a:srgbClr val="DA61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Online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utility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curve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813242-A4F0-4E42-AB66-C535C7A1D483}"/>
              </a:ext>
            </a:extLst>
          </p:cNvPr>
          <p:cNvCxnSpPr>
            <a:cxnSpLocks/>
          </p:cNvCxnSpPr>
          <p:nvPr/>
        </p:nvCxnSpPr>
        <p:spPr>
          <a:xfrm>
            <a:off x="5566347" y="3740921"/>
            <a:ext cx="1059305" cy="0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0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C53C-E1DB-7C48-ABA2-F44BB693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7746D-E93E-194C-92AF-53C5FDA5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49" y="1588571"/>
            <a:ext cx="6464489" cy="2709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7AFA2-FFBF-1E45-AFED-0281DF45D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94" y="4297860"/>
            <a:ext cx="3606800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E53AD-198A-2A44-815E-F6345F1C4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357" y="4298140"/>
            <a:ext cx="3708400" cy="4445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CEA66E-C4DE-9E48-9BC9-179E8368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37AA97-682A-D644-99E7-CD8936446471}"/>
                  </a:ext>
                </a:extLst>
              </p:cNvPr>
              <p:cNvSpPr txBox="1"/>
              <p:nvPr/>
            </p:nvSpPr>
            <p:spPr>
              <a:xfrm>
                <a:off x="2687460" y="5269429"/>
                <a:ext cx="6307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DA615F"/>
                        </a:solidFill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𝑐𝑓</m:t>
                    </m:r>
                  </m:oMath>
                </a14:m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compensate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for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the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diminishing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return</a:t>
                </a:r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37AA97-682A-D644-99E7-CD8936446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460" y="5269429"/>
                <a:ext cx="6307793" cy="461665"/>
              </a:xfrm>
              <a:prstGeom prst="rect">
                <a:avLst/>
              </a:prstGeom>
              <a:blipFill>
                <a:blip r:embed="rId6"/>
                <a:stretch>
                  <a:fillRect l="-803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23FDE81-A439-4841-AB0C-DB2F5F23068B}"/>
              </a:ext>
            </a:extLst>
          </p:cNvPr>
          <p:cNvSpPr/>
          <p:nvPr/>
        </p:nvSpPr>
        <p:spPr>
          <a:xfrm>
            <a:off x="5170593" y="1544924"/>
            <a:ext cx="5365376" cy="319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C53C-E1DB-7C48-ABA2-F44BB693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1B435-7A69-4948-BE4D-9D71D79B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FE1CFA63-D3E5-D645-A993-2B146EB63538}"/>
              </a:ext>
            </a:extLst>
          </p:cNvPr>
          <p:cNvSpPr/>
          <p:nvPr/>
        </p:nvSpPr>
        <p:spPr>
          <a:xfrm>
            <a:off x="1466849" y="1906073"/>
            <a:ext cx="4058187" cy="871338"/>
          </a:xfrm>
          <a:prstGeom prst="roundRect">
            <a:avLst/>
          </a:prstGeom>
          <a:ln w="508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Definition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>
                  <a:alpha val="49607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utility</a:t>
            </a:r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id="{28542C0F-0BDC-B246-B45C-9DA4C45C75AA}"/>
              </a:ext>
            </a:extLst>
          </p:cNvPr>
          <p:cNvSpPr/>
          <p:nvPr/>
        </p:nvSpPr>
        <p:spPr>
          <a:xfrm>
            <a:off x="1466850" y="3315098"/>
            <a:ext cx="4058186" cy="871338"/>
          </a:xfrm>
          <a:prstGeom prst="roundRect">
            <a:avLst/>
          </a:prstGeom>
          <a:solidFill>
            <a:schemeClr val="lt1"/>
          </a:solidFill>
          <a:ln w="508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Unknown and dynamic utility functions 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CA728546-6D9C-F941-9416-C03363734867}"/>
              </a:ext>
            </a:extLst>
          </p:cNvPr>
          <p:cNvSpPr/>
          <p:nvPr/>
        </p:nvSpPr>
        <p:spPr>
          <a:xfrm>
            <a:off x="1466849" y="4871126"/>
            <a:ext cx="4058185" cy="871338"/>
          </a:xfrm>
          <a:prstGeom prst="round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paths of an application 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2F7A00F3-3B0E-1944-A3EF-59F38B49A387}"/>
              </a:ext>
            </a:extLst>
          </p:cNvPr>
          <p:cNvSpPr/>
          <p:nvPr/>
        </p:nvSpPr>
        <p:spPr>
          <a:xfrm>
            <a:off x="6666966" y="1870804"/>
            <a:ext cx="4058187" cy="871338"/>
          </a:xfrm>
          <a:prstGeom prst="roundRect">
            <a:avLst/>
          </a:prstGeom>
          <a:ln w="50800">
            <a:solidFill>
              <a:srgbClr val="DA615F">
                <a:alpha val="5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hit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ratio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>
                  <a:alpha val="49607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zh-CN" altLang="en-US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49607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default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3B643-E4CA-D045-B802-732BA473B0A6}"/>
              </a:ext>
            </a:extLst>
          </p:cNvPr>
          <p:cNvCxnSpPr>
            <a:cxnSpLocks/>
          </p:cNvCxnSpPr>
          <p:nvPr/>
        </p:nvCxnSpPr>
        <p:spPr>
          <a:xfrm>
            <a:off x="5566347" y="2296627"/>
            <a:ext cx="1059305" cy="0"/>
          </a:xfrm>
          <a:prstGeom prst="straightConnector1">
            <a:avLst/>
          </a:prstGeom>
          <a:ln w="50800">
            <a:solidFill>
              <a:srgbClr val="DA615F">
                <a:alpha val="50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D9FB9A45-3CB3-A742-81C7-B21A45016200}"/>
              </a:ext>
            </a:extLst>
          </p:cNvPr>
          <p:cNvSpPr/>
          <p:nvPr/>
        </p:nvSpPr>
        <p:spPr>
          <a:xfrm>
            <a:off x="6666966" y="3315098"/>
            <a:ext cx="4058187" cy="871338"/>
          </a:xfrm>
          <a:prstGeom prst="roundRect">
            <a:avLst/>
          </a:prstGeom>
          <a:solidFill>
            <a:schemeClr val="lt1"/>
          </a:solidFill>
          <a:ln w="50800">
            <a:solidFill>
              <a:srgbClr val="DA615F">
                <a:alpha val="5006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Online</a:t>
            </a:r>
            <a:r>
              <a:rPr lang="zh-CN" altLang="en-US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utility</a:t>
            </a:r>
            <a:r>
              <a:rPr lang="zh-CN" altLang="en-US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solidFill>
                <a:prstClr val="black">
                  <a:alpha val="50072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curve</a:t>
            </a:r>
            <a:r>
              <a:rPr lang="zh-CN" altLang="en-US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50072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813242-A4F0-4E42-AB66-C535C7A1D483}"/>
              </a:ext>
            </a:extLst>
          </p:cNvPr>
          <p:cNvCxnSpPr>
            <a:cxnSpLocks/>
          </p:cNvCxnSpPr>
          <p:nvPr/>
        </p:nvCxnSpPr>
        <p:spPr>
          <a:xfrm>
            <a:off x="5566347" y="3740921"/>
            <a:ext cx="1059305" cy="0"/>
          </a:xfrm>
          <a:prstGeom prst="straightConnector1">
            <a:avLst/>
          </a:prstGeom>
          <a:ln w="50800">
            <a:solidFill>
              <a:srgbClr val="DA615F">
                <a:alpha val="5006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D9A1255B-86A1-5649-A5C9-EF6F5B292E56}"/>
              </a:ext>
            </a:extLst>
          </p:cNvPr>
          <p:cNvSpPr/>
          <p:nvPr/>
        </p:nvSpPr>
        <p:spPr>
          <a:xfrm>
            <a:off x="6666966" y="4871126"/>
            <a:ext cx="4058187" cy="871338"/>
          </a:xfrm>
          <a:prstGeom prst="roundRect">
            <a:avLst/>
          </a:prstGeom>
          <a:solidFill>
            <a:schemeClr val="lt1"/>
          </a:solidFill>
          <a:ln w="50800">
            <a:solidFill>
              <a:srgbClr val="DA61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Network-wide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456479-62A7-9342-8EBC-643041DA15C6}"/>
              </a:ext>
            </a:extLst>
          </p:cNvPr>
          <p:cNvCxnSpPr>
            <a:cxnSpLocks/>
          </p:cNvCxnSpPr>
          <p:nvPr/>
        </p:nvCxnSpPr>
        <p:spPr>
          <a:xfrm>
            <a:off x="5566347" y="5296949"/>
            <a:ext cx="1059305" cy="0"/>
          </a:xfrm>
          <a:prstGeom prst="straightConnector1">
            <a:avLst/>
          </a:prstGeom>
          <a:ln w="50800">
            <a:solidFill>
              <a:srgbClr val="DA615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E87180D-FDF0-DA45-90D9-93168A1EB03E}"/>
              </a:ext>
            </a:extLst>
          </p:cNvPr>
          <p:cNvSpPr/>
          <p:nvPr/>
        </p:nvSpPr>
        <p:spPr>
          <a:xfrm>
            <a:off x="1565564" y="2902567"/>
            <a:ext cx="8937916" cy="1410503"/>
          </a:xfrm>
          <a:prstGeom prst="wedgeRoundRectCallout">
            <a:avLst>
              <a:gd name="adj1" fmla="val 28243"/>
              <a:gd name="adj2" fmla="val 75923"/>
              <a:gd name="adj3" fmla="val 16667"/>
            </a:avLst>
          </a:prstGeom>
          <a:solidFill>
            <a:srgbClr val="DA615F"/>
          </a:solidFill>
          <a:ln>
            <a:solidFill>
              <a:srgbClr val="DA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1: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decompose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over_mem</a:t>
            </a:r>
            <a:r>
              <a:rPr lang="zh-CN" altLang="en-US" sz="2800" i="1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under_mem</a:t>
            </a:r>
            <a:endParaRPr lang="en-US" altLang="zh-CN" sz="2800" i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2: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over_mem</a:t>
            </a:r>
            <a:r>
              <a:rPr lang="zh-CN" altLang="en-US" sz="2800" i="1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</a:t>
            </a:r>
            <a:r>
              <a:rPr lang="zh-CN" altLang="en-US" sz="28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under_mem</a:t>
            </a:r>
            <a:endParaRPr lang="en-US" sz="2800" i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8626-0837-C744-97CA-6362F4BA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NetVRM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84FE-DC01-3249-ADC0-C9859667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114001-D244-CA46-AF11-87E033FCF51D}"/>
              </a:ext>
            </a:extLst>
          </p:cNvPr>
          <p:cNvSpPr/>
          <p:nvPr/>
        </p:nvSpPr>
        <p:spPr>
          <a:xfrm>
            <a:off x="1194590" y="2196398"/>
            <a:ext cx="1147943" cy="32159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xx.p4vrm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3723C9-3ADE-614A-80FD-AE364775D250}"/>
              </a:ext>
            </a:extLst>
          </p:cNvPr>
          <p:cNvCxnSpPr>
            <a:stCxn id="53" idx="3"/>
            <a:endCxn id="53" idx="1"/>
          </p:cNvCxnSpPr>
          <p:nvPr/>
        </p:nvCxnSpPr>
        <p:spPr>
          <a:xfrm flipH="1">
            <a:off x="3633336" y="3352800"/>
            <a:ext cx="3019647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A060F58-3362-A145-ABB8-2846EEF783F3}"/>
              </a:ext>
            </a:extLst>
          </p:cNvPr>
          <p:cNvSpPr/>
          <p:nvPr/>
        </p:nvSpPr>
        <p:spPr>
          <a:xfrm>
            <a:off x="3633336" y="2186134"/>
            <a:ext cx="3019647" cy="2333332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F135E94-96EA-D742-9ED6-663C61792E8D}"/>
              </a:ext>
            </a:extLst>
          </p:cNvPr>
          <p:cNvSpPr/>
          <p:nvPr/>
        </p:nvSpPr>
        <p:spPr>
          <a:xfrm>
            <a:off x="4349302" y="3232388"/>
            <a:ext cx="1607157" cy="265176"/>
          </a:xfrm>
          <a:prstGeom prst="rect">
            <a:avLst/>
          </a:prstGeom>
          <a:solidFill>
            <a:srgbClr val="A5A5A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Run-time API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7D102C-B5B9-4648-9A3B-90C63D7B36D1}"/>
              </a:ext>
            </a:extLst>
          </p:cNvPr>
          <p:cNvSpPr/>
          <p:nvPr/>
        </p:nvSpPr>
        <p:spPr>
          <a:xfrm>
            <a:off x="3832067" y="2307496"/>
            <a:ext cx="773363" cy="42197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6C459C-8963-1C40-AB2B-7176FE601DC5}"/>
              </a:ext>
            </a:extLst>
          </p:cNvPr>
          <p:cNvCxnSpPr/>
          <p:nvPr/>
        </p:nvCxnSpPr>
        <p:spPr>
          <a:xfrm>
            <a:off x="7121535" y="2189895"/>
            <a:ext cx="269099" cy="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miter lim="800000"/>
            <a:tailEnd type="triangle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B3FF6D-204B-B843-9BB0-DDDAD1EE1E89}"/>
              </a:ext>
            </a:extLst>
          </p:cNvPr>
          <p:cNvCxnSpPr/>
          <p:nvPr/>
        </p:nvCxnSpPr>
        <p:spPr>
          <a:xfrm>
            <a:off x="7186983" y="4183736"/>
            <a:ext cx="249504" cy="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miter lim="800000"/>
            <a:tailEnd type="triangle" w="lg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D8E3DA1-EDCE-804D-8779-6F5F5C67BA51}"/>
              </a:ext>
            </a:extLst>
          </p:cNvPr>
          <p:cNvSpPr/>
          <p:nvPr/>
        </p:nvSpPr>
        <p:spPr>
          <a:xfrm>
            <a:off x="3830951" y="2856471"/>
            <a:ext cx="2643860" cy="298994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Virtual Register Memory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352620-66B4-6741-8128-5E59F1CA2FED}"/>
              </a:ext>
            </a:extLst>
          </p:cNvPr>
          <p:cNvSpPr/>
          <p:nvPr/>
        </p:nvSpPr>
        <p:spPr>
          <a:xfrm>
            <a:off x="5677274" y="2307496"/>
            <a:ext cx="773363" cy="421975"/>
          </a:xfrm>
          <a:prstGeom prst="rect">
            <a:avLst/>
          </a:prstGeom>
          <a:solidFill>
            <a:srgbClr val="4472C4">
              <a:lumMod val="60000"/>
              <a:lumOff val="40000"/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9446CD-C83E-0F41-80C0-027127580D0A}"/>
              </a:ext>
            </a:extLst>
          </p:cNvPr>
          <p:cNvSpPr txBox="1"/>
          <p:nvPr/>
        </p:nvSpPr>
        <p:spPr>
          <a:xfrm>
            <a:off x="4866681" y="364221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92">
              <a:defRPr/>
            </a:pPr>
            <a:r>
              <a:rPr lang="mr-IN" sz="28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  <a:endParaRPr lang="en-US" sz="2800" kern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75ECE8-6B72-9A41-B5CF-1A95303A8BE9}"/>
              </a:ext>
            </a:extLst>
          </p:cNvPr>
          <p:cNvSpPr/>
          <p:nvPr/>
        </p:nvSpPr>
        <p:spPr>
          <a:xfrm>
            <a:off x="6027195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CB3972-0A80-BC48-BF10-7772412A192C}"/>
              </a:ext>
            </a:extLst>
          </p:cNvPr>
          <p:cNvSpPr txBox="1"/>
          <p:nvPr/>
        </p:nvSpPr>
        <p:spPr>
          <a:xfrm>
            <a:off x="6652983" y="423216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zoom in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B4B355-CDB4-9E48-B5B7-983334967EC9}"/>
              </a:ext>
            </a:extLst>
          </p:cNvPr>
          <p:cNvSpPr/>
          <p:nvPr/>
        </p:nvSpPr>
        <p:spPr>
          <a:xfrm>
            <a:off x="7160625" y="2060462"/>
            <a:ext cx="3019647" cy="1143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DEFCAF-0606-B140-9663-5B4B9C9015C4}"/>
              </a:ext>
            </a:extLst>
          </p:cNvPr>
          <p:cNvSpPr/>
          <p:nvPr/>
        </p:nvSpPr>
        <p:spPr>
          <a:xfrm>
            <a:off x="7383812" y="2218353"/>
            <a:ext cx="2576189" cy="640080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Dynamic Memory Allocation</a:t>
            </a:r>
          </a:p>
        </p:txBody>
      </p:sp>
      <p:pic>
        <p:nvPicPr>
          <p:cNvPr id="65" name="Picture 51" descr="Router_wFirewall">
            <a:extLst>
              <a:ext uri="{FF2B5EF4-FFF2-40B4-BE49-F238E27FC236}">
                <a16:creationId xmlns:a16="http://schemas.microsoft.com/office/drawing/2014/main" id="{B26B64DA-6694-2C48-966D-9C670D48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69" y="3968600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1" descr="Router_wFirewall">
            <a:extLst>
              <a:ext uri="{FF2B5EF4-FFF2-40B4-BE49-F238E27FC236}">
                <a16:creationId xmlns:a16="http://schemas.microsoft.com/office/drawing/2014/main" id="{1B84F62B-9A5A-8949-A52E-F441E5C6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43" y="3612153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1" descr="Router_wFirewall">
            <a:extLst>
              <a:ext uri="{FF2B5EF4-FFF2-40B4-BE49-F238E27FC236}">
                <a16:creationId xmlns:a16="http://schemas.microsoft.com/office/drawing/2014/main" id="{9181610B-37A4-2F4A-9863-4DF0114A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84" y="4360642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1" descr="Router_wFirewall">
            <a:extLst>
              <a:ext uri="{FF2B5EF4-FFF2-40B4-BE49-F238E27FC236}">
                <a16:creationId xmlns:a16="http://schemas.microsoft.com/office/drawing/2014/main" id="{29CE55CC-7624-0041-80AE-229B15F5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65" y="3968600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9EFF35-FA98-0C41-8F12-28AF776627E1}"/>
              </a:ext>
            </a:extLst>
          </p:cNvPr>
          <p:cNvCxnSpPr>
            <a:stCxn id="65" idx="3"/>
            <a:endCxn id="66" idx="1"/>
          </p:cNvCxnSpPr>
          <p:nvPr/>
        </p:nvCxnSpPr>
        <p:spPr>
          <a:xfrm flipV="1">
            <a:off x="7807169" y="3796808"/>
            <a:ext cx="746274" cy="35644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9EEAF9-86B4-A34F-B961-F704BDA62F90}"/>
              </a:ext>
            </a:extLst>
          </p:cNvPr>
          <p:cNvCxnSpPr>
            <a:stCxn id="66" idx="3"/>
            <a:endCxn id="68" idx="1"/>
          </p:cNvCxnSpPr>
          <p:nvPr/>
        </p:nvCxnSpPr>
        <p:spPr>
          <a:xfrm>
            <a:off x="9010643" y="3796808"/>
            <a:ext cx="802122" cy="35644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D40F16-510E-0D44-8880-32E66A6B372D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 flipV="1">
            <a:off x="8925584" y="4153255"/>
            <a:ext cx="887181" cy="3920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4D5B6C-DE25-AB4D-98B9-E8397BD236C6}"/>
              </a:ext>
            </a:extLst>
          </p:cNvPr>
          <p:cNvCxnSpPr>
            <a:stCxn id="65" idx="3"/>
            <a:endCxn id="67" idx="1"/>
          </p:cNvCxnSpPr>
          <p:nvPr/>
        </p:nvCxnSpPr>
        <p:spPr>
          <a:xfrm>
            <a:off x="7807169" y="4153255"/>
            <a:ext cx="661215" cy="3920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1BC360-45C4-FA4A-8A76-EF004C9B9AE0}"/>
              </a:ext>
            </a:extLst>
          </p:cNvPr>
          <p:cNvCxnSpPr>
            <a:stCxn id="65" idx="0"/>
            <a:endCxn id="63" idx="2"/>
          </p:cNvCxnSpPr>
          <p:nvPr/>
        </p:nvCxnSpPr>
        <p:spPr>
          <a:xfrm flipV="1">
            <a:off x="7578569" y="3203462"/>
            <a:ext cx="1091880" cy="765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156298-5E37-1A44-9CA6-E31712FC90E8}"/>
              </a:ext>
            </a:extLst>
          </p:cNvPr>
          <p:cNvCxnSpPr>
            <a:stCxn id="67" idx="0"/>
            <a:endCxn id="63" idx="2"/>
          </p:cNvCxnSpPr>
          <p:nvPr/>
        </p:nvCxnSpPr>
        <p:spPr>
          <a:xfrm flipH="1" flipV="1">
            <a:off x="8670449" y="3203462"/>
            <a:ext cx="26535" cy="115718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56F590-B523-8F42-BCC5-96EA2944368D}"/>
              </a:ext>
            </a:extLst>
          </p:cNvPr>
          <p:cNvCxnSpPr>
            <a:stCxn id="66" idx="0"/>
            <a:endCxn id="63" idx="2"/>
          </p:cNvCxnSpPr>
          <p:nvPr/>
        </p:nvCxnSpPr>
        <p:spPr>
          <a:xfrm flipH="1" flipV="1">
            <a:off x="8670449" y="3203462"/>
            <a:ext cx="111594" cy="40869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B4A238-3BFA-8B43-A4DD-918CBFE8CB84}"/>
              </a:ext>
            </a:extLst>
          </p:cNvPr>
          <p:cNvCxnSpPr>
            <a:stCxn id="68" idx="0"/>
            <a:endCxn id="63" idx="2"/>
          </p:cNvCxnSpPr>
          <p:nvPr/>
        </p:nvCxnSpPr>
        <p:spPr>
          <a:xfrm flipH="1" flipV="1">
            <a:off x="8670449" y="3203462"/>
            <a:ext cx="1370916" cy="765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B41FC36-0038-0145-A17D-1F302BEE903F}"/>
              </a:ext>
            </a:extLst>
          </p:cNvPr>
          <p:cNvSpPr txBox="1"/>
          <p:nvPr/>
        </p:nvSpPr>
        <p:spPr>
          <a:xfrm>
            <a:off x="8225540" y="285204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</a:t>
            </a:r>
            <a:r>
              <a:rPr lang="en-US" altLang="zh-CN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VRM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8" name="Left Arrow 77">
            <a:extLst>
              <a:ext uri="{FF2B5EF4-FFF2-40B4-BE49-F238E27FC236}">
                <a16:creationId xmlns:a16="http://schemas.microsoft.com/office/drawing/2014/main" id="{74B9A7C0-0BB5-024E-AC27-7781FC88B750}"/>
              </a:ext>
            </a:extLst>
          </p:cNvPr>
          <p:cNvSpPr/>
          <p:nvPr/>
        </p:nvSpPr>
        <p:spPr>
          <a:xfrm>
            <a:off x="6802632" y="4031319"/>
            <a:ext cx="457200" cy="228600"/>
          </a:xfrm>
          <a:prstGeom prst="lef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3C49FB-8C87-E945-8A72-427B35752604}"/>
              </a:ext>
            </a:extLst>
          </p:cNvPr>
          <p:cNvSpPr/>
          <p:nvPr/>
        </p:nvSpPr>
        <p:spPr>
          <a:xfrm>
            <a:off x="4754670" y="2307496"/>
            <a:ext cx="773363" cy="42197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484192-F91F-CD42-A8CC-D26BF6F1C28F}"/>
              </a:ext>
            </a:extLst>
          </p:cNvPr>
          <p:cNvSpPr txBox="1"/>
          <p:nvPr/>
        </p:nvSpPr>
        <p:spPr>
          <a:xfrm>
            <a:off x="9102075" y="440180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Network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E62B45-42FF-1443-B117-1130CE08B1A0}"/>
              </a:ext>
            </a:extLst>
          </p:cNvPr>
          <p:cNvSpPr/>
          <p:nvPr/>
        </p:nvSpPr>
        <p:spPr>
          <a:xfrm>
            <a:off x="4077835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E570508-1F83-0B45-9EA7-6DB2C5ED5C65}"/>
              </a:ext>
            </a:extLst>
          </p:cNvPr>
          <p:cNvSpPr/>
          <p:nvPr/>
        </p:nvSpPr>
        <p:spPr>
          <a:xfrm>
            <a:off x="4500770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AA92A06-54DB-E74A-8039-A8512B7DFD5E}"/>
              </a:ext>
            </a:extLst>
          </p:cNvPr>
          <p:cNvCxnSpPr/>
          <p:nvPr/>
        </p:nvCxnSpPr>
        <p:spPr>
          <a:xfrm>
            <a:off x="6202179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88737A9-02E8-FC45-9D78-F7D61DA2FCAC}"/>
              </a:ext>
            </a:extLst>
          </p:cNvPr>
          <p:cNvCxnSpPr/>
          <p:nvPr/>
        </p:nvCxnSpPr>
        <p:spPr>
          <a:xfrm>
            <a:off x="5752875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B076084-8956-E64B-B827-8029E866B721}"/>
              </a:ext>
            </a:extLst>
          </p:cNvPr>
          <p:cNvCxnSpPr/>
          <p:nvPr/>
        </p:nvCxnSpPr>
        <p:spPr>
          <a:xfrm>
            <a:off x="4665908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278B76-56A0-3F40-898A-42815DD60292}"/>
              </a:ext>
            </a:extLst>
          </p:cNvPr>
          <p:cNvCxnSpPr/>
          <p:nvPr/>
        </p:nvCxnSpPr>
        <p:spPr>
          <a:xfrm>
            <a:off x="4235814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4F3DB65-A09B-A94C-8825-300752C26EA3}"/>
              </a:ext>
            </a:extLst>
          </p:cNvPr>
          <p:cNvCxnSpPr/>
          <p:nvPr/>
        </p:nvCxnSpPr>
        <p:spPr>
          <a:xfrm>
            <a:off x="3803515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33A8C71-54A0-B24D-AAF7-FE0A25DFB601}"/>
              </a:ext>
            </a:extLst>
          </p:cNvPr>
          <p:cNvSpPr/>
          <p:nvPr/>
        </p:nvSpPr>
        <p:spPr>
          <a:xfrm>
            <a:off x="5586081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2C859F3-DB12-F446-A8FD-C54795FF27E8}"/>
              </a:ext>
            </a:extLst>
          </p:cNvPr>
          <p:cNvCxnSpPr/>
          <p:nvPr/>
        </p:nvCxnSpPr>
        <p:spPr>
          <a:xfrm>
            <a:off x="5311761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2BF7DAA-796C-A24E-A979-B3209A75B9F2}"/>
              </a:ext>
            </a:extLst>
          </p:cNvPr>
          <p:cNvSpPr txBox="1"/>
          <p:nvPr/>
        </p:nvSpPr>
        <p:spPr>
          <a:xfrm>
            <a:off x="2926169" y="373669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925B36-12FE-E54B-B0BF-E10278AAF58F}"/>
              </a:ext>
            </a:extLst>
          </p:cNvPr>
          <p:cNvSpPr txBox="1"/>
          <p:nvPr/>
        </p:nvSpPr>
        <p:spPr>
          <a:xfrm>
            <a:off x="2857240" y="2560687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745E07-D50E-7E4F-90C7-0F6075C6F638}"/>
              </a:ext>
            </a:extLst>
          </p:cNvPr>
          <p:cNvSpPr/>
          <p:nvPr/>
        </p:nvSpPr>
        <p:spPr>
          <a:xfrm>
            <a:off x="1363235" y="3098805"/>
            <a:ext cx="948499" cy="579938"/>
          </a:xfrm>
          <a:prstGeom prst="rect">
            <a:avLst/>
          </a:prstGeom>
          <a:solidFill>
            <a:srgbClr val="E8A09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92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P4VRM</a:t>
            </a:r>
          </a:p>
          <a:p>
            <a:pPr algn="ctr" defTabSz="914192">
              <a:defRPr/>
            </a:pPr>
            <a:r>
              <a:rPr lang="en-US" altLang="zh-CN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ompiler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EB7B17A-A1C1-0A47-B078-9C5016B09CFE}"/>
              </a:ext>
            </a:extLst>
          </p:cNvPr>
          <p:cNvCxnSpPr>
            <a:cxnSpLocks/>
            <a:stCxn id="92" idx="3"/>
            <a:endCxn id="91" idx="1"/>
          </p:cNvCxnSpPr>
          <p:nvPr/>
        </p:nvCxnSpPr>
        <p:spPr>
          <a:xfrm flipV="1">
            <a:off x="2311734" y="2822297"/>
            <a:ext cx="545506" cy="56647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FDFB333-9875-8147-97AE-9E0FF2A66FE7}"/>
              </a:ext>
            </a:extLst>
          </p:cNvPr>
          <p:cNvCxnSpPr>
            <a:cxnSpLocks/>
            <a:stCxn id="92" idx="3"/>
            <a:endCxn id="90" idx="1"/>
          </p:cNvCxnSpPr>
          <p:nvPr/>
        </p:nvCxnSpPr>
        <p:spPr>
          <a:xfrm>
            <a:off x="2311734" y="3388774"/>
            <a:ext cx="614435" cy="60953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E88E6D0-4131-1C49-A4DE-0F468CF4A23F}"/>
              </a:ext>
            </a:extLst>
          </p:cNvPr>
          <p:cNvSpPr/>
          <p:nvPr/>
        </p:nvSpPr>
        <p:spPr>
          <a:xfrm>
            <a:off x="1269210" y="2272428"/>
            <a:ext cx="1147943" cy="32159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xx.p4vrm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Left Arrow 95">
            <a:extLst>
              <a:ext uri="{FF2B5EF4-FFF2-40B4-BE49-F238E27FC236}">
                <a16:creationId xmlns:a16="http://schemas.microsoft.com/office/drawing/2014/main" id="{92105B3D-1ECF-2544-8E80-0322837D8E18}"/>
              </a:ext>
            </a:extLst>
          </p:cNvPr>
          <p:cNvSpPr/>
          <p:nvPr/>
        </p:nvSpPr>
        <p:spPr>
          <a:xfrm rot="16200000">
            <a:off x="1646050" y="2741328"/>
            <a:ext cx="457200" cy="228600"/>
          </a:xfrm>
          <a:prstGeom prst="lef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8EA0F0-5329-4C4F-9BBF-3B5E2A72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24" y="2921794"/>
            <a:ext cx="7302500" cy="215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EF54E-6928-474F-ABC8-AC6053FB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P4VRM</a:t>
            </a:r>
            <a:r>
              <a:rPr lang="zh-CN" altLang="en-US" dirty="0"/>
              <a:t> </a:t>
            </a:r>
            <a:r>
              <a:rPr lang="en-US" altLang="zh-CN" dirty="0"/>
              <a:t>compiler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BAE46-D1FA-7047-A8EF-8C39DBCE6330}"/>
              </a:ext>
            </a:extLst>
          </p:cNvPr>
          <p:cNvSpPr/>
          <p:nvPr/>
        </p:nvSpPr>
        <p:spPr>
          <a:xfrm>
            <a:off x="5248428" y="2811776"/>
            <a:ext cx="5365376" cy="319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3C61C-05E7-9C40-9FE9-BD828779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C5892C9-F7FC-0749-8435-C1D77C2D7AA0}"/>
              </a:ext>
            </a:extLst>
          </p:cNvPr>
          <p:cNvSpPr/>
          <p:nvPr/>
        </p:nvSpPr>
        <p:spPr>
          <a:xfrm>
            <a:off x="1607127" y="1769269"/>
            <a:ext cx="3256074" cy="1042507"/>
          </a:xfrm>
          <a:prstGeom prst="wedgeRoundRectCallout">
            <a:avLst>
              <a:gd name="adj1" fmla="val 7998"/>
              <a:gd name="adj2" fmla="val 67816"/>
              <a:gd name="adj3" fmla="val 16667"/>
            </a:avLst>
          </a:prstGeom>
          <a:ln>
            <a:solidFill>
              <a:srgbClr val="5B9BD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1: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developers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i="1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.p4</a:t>
            </a:r>
            <a:r>
              <a:rPr lang="zh-CN" altLang="en-US" sz="2400" i="1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i="1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.p4vrm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2400" dirty="0">
              <a:solidFill>
                <a:srgbClr val="5B9BD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4CDFE-E4BC-E64F-91BD-5E047A12A0E5}"/>
              </a:ext>
            </a:extLst>
          </p:cNvPr>
          <p:cNvSpPr txBox="1"/>
          <p:nvPr/>
        </p:nvSpPr>
        <p:spPr>
          <a:xfrm>
            <a:off x="5558351" y="3170297"/>
            <a:ext cx="544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arrays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related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declarations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virtualized</a:t>
            </a:r>
          </a:p>
        </p:txBody>
      </p:sp>
    </p:spTree>
    <p:extLst>
      <p:ext uri="{BB962C8B-B14F-4D97-AF65-F5344CB8AC3E}">
        <p14:creationId xmlns:p14="http://schemas.microsoft.com/office/powerpoint/2010/main" val="264649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C43725-E561-734D-8B6E-6432CE035990}"/>
              </a:ext>
            </a:extLst>
          </p:cNvPr>
          <p:cNvSpPr/>
          <p:nvPr/>
        </p:nvSpPr>
        <p:spPr>
          <a:xfrm>
            <a:off x="1039090" y="2048126"/>
            <a:ext cx="4738255" cy="165838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364BC-0B22-B145-88BC-3924FF3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plane</a:t>
            </a:r>
            <a:r>
              <a:rPr lang="zh-CN" altLang="en-US" sz="3200" dirty="0"/>
              <a:t> </a:t>
            </a:r>
            <a:r>
              <a:rPr lang="en-US" altLang="zh-CN" sz="3200" dirty="0"/>
              <a:t>objects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7F2FA-769A-0B45-B642-317F62CE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474B834-DE24-2C44-8206-B47A4255C04B}"/>
              </a:ext>
            </a:extLst>
          </p:cNvPr>
          <p:cNvSpPr/>
          <p:nvPr/>
        </p:nvSpPr>
        <p:spPr>
          <a:xfrm>
            <a:off x="2077305" y="4098930"/>
            <a:ext cx="7095280" cy="875405"/>
          </a:xfrm>
          <a:prstGeom prst="wedgeRoundRectCallout">
            <a:avLst>
              <a:gd name="adj1" fmla="val 27623"/>
              <a:gd name="adj2" fmla="val -106293"/>
              <a:gd name="adj3" fmla="val 16667"/>
            </a:avLst>
          </a:prstGeom>
          <a:solidFill>
            <a:srgbClr val="DA615F"/>
          </a:solidFill>
          <a:ln>
            <a:solidFill>
              <a:srgbClr val="DA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Registers</a:t>
            </a:r>
            <a:r>
              <a:rPr lang="zh-CN" altLang="en-US" sz="24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enable</a:t>
            </a:r>
            <a:r>
              <a:rPr lang="zh-CN" alt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</a:t>
            </a:r>
            <a:r>
              <a:rPr lang="zh-CN" alt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class</a:t>
            </a:r>
            <a:r>
              <a:rPr lang="zh-CN" alt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reg-stateful</a:t>
            </a:r>
            <a:r>
              <a:rPr lang="zh-CN" alt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applications</a:t>
            </a:r>
            <a:r>
              <a:rPr lang="zh-CN" alt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5824D9-C8EC-9A49-A5EA-3C44C100C012}"/>
              </a:ext>
            </a:extLst>
          </p:cNvPr>
          <p:cNvSpPr/>
          <p:nvPr/>
        </p:nvSpPr>
        <p:spPr>
          <a:xfrm>
            <a:off x="1204469" y="1761659"/>
            <a:ext cx="4420476" cy="627507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(lifespan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&lt;=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packet)</a:t>
            </a:r>
            <a:endParaRPr lang="en-US" sz="2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EEBA2-E29A-EB40-B991-3A34AAF14C9C}"/>
              </a:ext>
            </a:extLst>
          </p:cNvPr>
          <p:cNvSpPr txBox="1"/>
          <p:nvPr/>
        </p:nvSpPr>
        <p:spPr>
          <a:xfrm>
            <a:off x="1204469" y="2662492"/>
            <a:ext cx="4420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Metadata,</a:t>
            </a:r>
            <a:r>
              <a:rPr lang="zh-CN" alt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</a:t>
            </a:r>
            <a:r>
              <a:rPr lang="zh-CN" alt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headers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9F144-F802-794D-B937-DD46FB860D8E}"/>
              </a:ext>
            </a:extLst>
          </p:cNvPr>
          <p:cNvSpPr/>
          <p:nvPr/>
        </p:nvSpPr>
        <p:spPr>
          <a:xfrm>
            <a:off x="6249276" y="2048126"/>
            <a:ext cx="4738255" cy="1658381"/>
          </a:xfrm>
          <a:prstGeom prst="rect">
            <a:avLst/>
          </a:prstGeom>
          <a:noFill/>
          <a:ln>
            <a:solidFill>
              <a:srgbClr val="70A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1614D86-A92B-0541-9C0D-9945C910180B}"/>
              </a:ext>
            </a:extLst>
          </p:cNvPr>
          <p:cNvSpPr/>
          <p:nvPr/>
        </p:nvSpPr>
        <p:spPr>
          <a:xfrm>
            <a:off x="6414655" y="1761659"/>
            <a:ext cx="4420476" cy="627507"/>
          </a:xfrm>
          <a:prstGeom prst="roundRect">
            <a:avLst/>
          </a:prstGeom>
          <a:solidFill>
            <a:srgbClr val="70AD46"/>
          </a:solidFill>
          <a:ln>
            <a:solidFill>
              <a:srgbClr val="70A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Stateful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(lifespan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zh-CN" altLang="en-US" sz="23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packet)</a:t>
            </a:r>
            <a:endParaRPr lang="en-US" sz="2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46F4E-FA1E-6748-8556-42CCBE6F968E}"/>
              </a:ext>
            </a:extLst>
          </p:cNvPr>
          <p:cNvSpPr txBox="1"/>
          <p:nvPr/>
        </p:nvSpPr>
        <p:spPr>
          <a:xfrm>
            <a:off x="6414655" y="2662492"/>
            <a:ext cx="4420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Tables,</a:t>
            </a:r>
            <a:r>
              <a:rPr lang="zh-CN" alt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counters,</a:t>
            </a:r>
            <a:r>
              <a:rPr lang="zh-CN" alt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meters,</a:t>
            </a:r>
            <a:r>
              <a:rPr lang="zh-CN" alt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registers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2B994EB-FCD4-454F-9213-29C1334CAE39}"/>
              </a:ext>
            </a:extLst>
          </p:cNvPr>
          <p:cNvSpPr/>
          <p:nvPr/>
        </p:nvSpPr>
        <p:spPr>
          <a:xfrm>
            <a:off x="6668814" y="3126281"/>
            <a:ext cx="1450428" cy="476062"/>
          </a:xfrm>
          <a:prstGeom prst="roundRect">
            <a:avLst/>
          </a:prstGeom>
          <a:noFill/>
          <a:ln>
            <a:solidFill>
              <a:srgbClr val="DA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2" grpId="0" animBg="1"/>
      <p:bldP spid="15" grpId="0"/>
      <p:bldP spid="16" grpId="0" animBg="1"/>
      <p:bldP spid="17" grpId="0" animBg="1"/>
      <p:bldP spid="1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8EA0F0-5329-4C4F-9BBF-3B5E2A72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24" y="2921794"/>
            <a:ext cx="7302500" cy="215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EF54E-6928-474F-ABC8-AC6053FB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P4VRM</a:t>
            </a:r>
            <a:r>
              <a:rPr lang="zh-CN" altLang="en-US" dirty="0"/>
              <a:t> </a:t>
            </a:r>
            <a:r>
              <a:rPr lang="en-US" altLang="zh-CN" dirty="0"/>
              <a:t>compiler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3C61C-05E7-9C40-9FE9-BD828779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064CEC3-2725-564E-8E96-BE43DDC522C6}"/>
              </a:ext>
            </a:extLst>
          </p:cNvPr>
          <p:cNvSpPr/>
          <p:nvPr/>
        </p:nvSpPr>
        <p:spPr>
          <a:xfrm>
            <a:off x="5235406" y="1769269"/>
            <a:ext cx="3146594" cy="1042507"/>
          </a:xfrm>
          <a:prstGeom prst="wedgeRoundRectCallout">
            <a:avLst>
              <a:gd name="adj1" fmla="val -9802"/>
              <a:gd name="adj2" fmla="val 73132"/>
              <a:gd name="adj3" fmla="val 16667"/>
            </a:avLst>
          </a:prstGeom>
          <a:ln>
            <a:solidFill>
              <a:srgbClr val="5B9BD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2: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compiler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outputs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i="1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.p4</a:t>
            </a:r>
            <a:r>
              <a:rPr lang="zh-CN" altLang="en-US" sz="2400" i="1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i="1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en-US" altLang="zh-CN" sz="2400" i="1" dirty="0" err="1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cpp</a:t>
            </a:r>
            <a:endParaRPr lang="en-US" sz="2400" dirty="0">
              <a:solidFill>
                <a:srgbClr val="5B9BD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F5FCEFA-EC48-364D-97DB-F0907A55D005}"/>
              </a:ext>
            </a:extLst>
          </p:cNvPr>
          <p:cNvSpPr/>
          <p:nvPr/>
        </p:nvSpPr>
        <p:spPr>
          <a:xfrm>
            <a:off x="1607127" y="1769269"/>
            <a:ext cx="3256074" cy="1042507"/>
          </a:xfrm>
          <a:prstGeom prst="wedgeRoundRectCallout">
            <a:avLst>
              <a:gd name="adj1" fmla="val 7998"/>
              <a:gd name="adj2" fmla="val 69145"/>
              <a:gd name="adj3" fmla="val 16667"/>
            </a:avLst>
          </a:prstGeom>
          <a:ln>
            <a:solidFill>
              <a:srgbClr val="5B9BD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1: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developers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i="1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.p4</a:t>
            </a:r>
            <a:r>
              <a:rPr lang="zh-CN" altLang="en-US" sz="2400" i="1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i="1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.p4vrm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2400" dirty="0">
              <a:solidFill>
                <a:srgbClr val="5B9BD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6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02ED-BDA8-384E-AE99-16A4DDCF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1139-94CA-8146-98B3-15190BCE9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6.5 </a:t>
            </a:r>
            <a:r>
              <a:rPr lang="en-US" dirty="0" err="1"/>
              <a:t>Tbps</a:t>
            </a:r>
            <a:r>
              <a:rPr lang="en-US" dirty="0"/>
              <a:t> Intel Tofino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Four emulated switches with four independent pipelines</a:t>
            </a:r>
          </a:p>
          <a:p>
            <a:pPr>
              <a:lnSpc>
                <a:spcPct val="150000"/>
              </a:lnSpc>
            </a:pPr>
            <a:r>
              <a:rPr lang="en-US" dirty="0"/>
              <a:t>P4VRM compiler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built on Flex/Bison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3E56F-C4FE-7E42-B5DA-D93AEAC5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6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C3B9-3229-5D4D-AFD2-A0146841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82B5-A322-6C47-827B-15ED3682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Control loop delay</a:t>
            </a:r>
          </a:p>
          <a:p>
            <a:pPr lvl="1"/>
            <a:r>
              <a:rPr lang="en-US" dirty="0"/>
              <a:t>Stability and fast convergence of </a:t>
            </a:r>
            <a:r>
              <a:rPr lang="en-US" dirty="0" err="1"/>
              <a:t>NetVRM</a:t>
            </a:r>
            <a:endParaRPr lang="en-US" dirty="0"/>
          </a:p>
          <a:p>
            <a:r>
              <a:rPr lang="en-US" dirty="0" err="1"/>
              <a:t>Macrobenchmark</a:t>
            </a:r>
            <a:endParaRPr lang="en-US" dirty="0"/>
          </a:p>
          <a:p>
            <a:pPr lvl="1"/>
            <a:r>
              <a:rPr lang="en-US" dirty="0"/>
              <a:t>Generality</a:t>
            </a:r>
          </a:p>
          <a:p>
            <a:pPr lvl="1"/>
            <a:r>
              <a:rPr lang="en-US" dirty="0"/>
              <a:t>Impact of allocation epochs</a:t>
            </a:r>
          </a:p>
          <a:p>
            <a:pPr lvl="1"/>
            <a:r>
              <a:rPr lang="en-US" dirty="0"/>
              <a:t>Impact of workload parameters</a:t>
            </a:r>
          </a:p>
          <a:p>
            <a:pPr lvl="1"/>
            <a:r>
              <a:rPr lang="en-US" dirty="0" err="1"/>
              <a:t>NetVRM</a:t>
            </a:r>
            <a:r>
              <a:rPr lang="en-US" dirty="0"/>
              <a:t> in datacenter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5665-B6E1-EF47-A9E6-97D7D3F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C3B9-3229-5D4D-AFD2-A0146841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82B5-A322-6C47-827B-15ED3682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Control loop delay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Stability and fast convergence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NetVRM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/>
              <a:t>Macrobenchmark</a:t>
            </a:r>
            <a:endParaRPr lang="en-US" dirty="0"/>
          </a:p>
          <a:p>
            <a:pPr lvl="1"/>
            <a:r>
              <a:rPr lang="en-US" dirty="0"/>
              <a:t>Generality</a:t>
            </a:r>
          </a:p>
          <a:p>
            <a:pPr lvl="1"/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epochs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Impact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workload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parameters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NetVRM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 datacenter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5665-B6E1-EF47-A9E6-97D7D3F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5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9FC7-0E35-3242-B6CE-0777D471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loop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8AF0-9208-9F4B-BEFF-971B46B4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C5BED-E509-9947-8D67-DDDF6B4A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6" y="1728817"/>
            <a:ext cx="4316330" cy="3400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92CA37-573A-5645-88A1-20EDD2164DA2}"/>
              </a:ext>
            </a:extLst>
          </p:cNvPr>
          <p:cNvSpPr txBox="1"/>
          <p:nvPr/>
        </p:nvSpPr>
        <p:spPr>
          <a:xfrm>
            <a:off x="5180998" y="2956238"/>
            <a:ext cx="6414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reallocation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done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~10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 err="1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</a:t>
            </a:r>
            <a:endParaRPr lang="en-US" altLang="zh-CN" sz="2400" b="1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400" b="1" i="1" dirty="0" err="1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Reconfig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dominates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loop</a:t>
            </a:r>
            <a:endParaRPr lang="en-US" sz="2400" b="1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2400" b="1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2DEB-6308-0846-AAF5-7B01393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Generality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30ED5-40E8-4541-BAE5-1FD11B4C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8" y="2658999"/>
            <a:ext cx="11078944" cy="24402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872E-C564-A247-B92F-2C200929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17CFC-F5A9-D74F-A6D0-6F3B64D1F787}"/>
              </a:ext>
            </a:extLst>
          </p:cNvPr>
          <p:cNvSpPr txBox="1"/>
          <p:nvPr/>
        </p:nvSpPr>
        <p:spPr>
          <a:xfrm>
            <a:off x="1786547" y="5113137"/>
            <a:ext cx="8618906" cy="95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b="1" dirty="0" err="1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NetVRM</a:t>
            </a:r>
            <a:r>
              <a:rPr lang="en-US" altLang="zh-CN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outperforms alternatives</a:t>
            </a:r>
            <a:r>
              <a:rPr lang="zh-CN" alt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both the mean and the tail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b="1" dirty="0" err="1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NetVRM</a:t>
            </a:r>
            <a:r>
              <a:rPr lang="zh-CN" alt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zh-CN" alt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</a:t>
            </a:r>
            <a:r>
              <a:rPr lang="zh-CN" alt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lang="zh-CN" alt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application types </a:t>
            </a:r>
            <a:endParaRPr lang="en-US" altLang="zh-CN" sz="2000" b="1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B78D6-75F7-1742-8372-418C7B30C853}"/>
              </a:ext>
            </a:extLst>
          </p:cNvPr>
          <p:cNvSpPr txBox="1"/>
          <p:nvPr/>
        </p:nvSpPr>
        <p:spPr>
          <a:xfrm>
            <a:off x="976745" y="1490665"/>
            <a:ext cx="7633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traffic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four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switches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independently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Satisfaction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ratio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metric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Alternatives: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Equal-All,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Equal-Active</a:t>
            </a:r>
          </a:p>
        </p:txBody>
      </p:sp>
    </p:spTree>
    <p:extLst>
      <p:ext uri="{BB962C8B-B14F-4D97-AF65-F5344CB8AC3E}">
        <p14:creationId xmlns:p14="http://schemas.microsoft.com/office/powerpoint/2010/main" val="1272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3E3F-21D1-3641-B97C-C961BAEB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epochs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7D27D-710A-7A48-A6EE-7D95F7BE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091AE-BD3D-0D4A-A198-046F92DD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63" y="1578841"/>
            <a:ext cx="5445992" cy="2996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49777-A729-E841-9FE4-2D9BEC14BE17}"/>
              </a:ext>
            </a:extLst>
          </p:cNvPr>
          <p:cNvSpPr txBox="1"/>
          <p:nvPr/>
        </p:nvSpPr>
        <p:spPr>
          <a:xfrm>
            <a:off x="1485900" y="5141092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shorter allocation epoch leads to a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4071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F765-73F2-E24C-9323-9E9ADA1A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B719-99A2-5649-AFFA-405D7F325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 err="1">
                <a:solidFill>
                  <a:srgbClr val="DA615F"/>
                </a:solidFill>
              </a:rPr>
              <a:t>NetVRM</a:t>
            </a:r>
            <a:r>
              <a:rPr lang="zh-CN" altLang="en-US" dirty="0"/>
              <a:t> </a:t>
            </a:r>
            <a:r>
              <a:rPr lang="en-US" altLang="zh-CN" dirty="0"/>
              <a:t>sup</a:t>
            </a:r>
            <a:r>
              <a:rPr lang="en-US" dirty="0"/>
              <a:t>port</a:t>
            </a:r>
            <a:r>
              <a:rPr lang="en-US" altLang="zh-CN" dirty="0"/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DA615F"/>
                </a:solidFill>
              </a:rPr>
              <a:t>dynamic register memory sharing </a:t>
            </a:r>
            <a:r>
              <a:rPr lang="en-US" dirty="0"/>
              <a:t>between multiple concurrent applications on a </a:t>
            </a:r>
            <a:r>
              <a:rPr lang="en-US" dirty="0">
                <a:solidFill>
                  <a:srgbClr val="DA615F"/>
                </a:solidFill>
              </a:rPr>
              <a:t>programmable network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memory:</a:t>
            </a:r>
            <a:r>
              <a:rPr lang="zh-CN" altLang="en-US" dirty="0"/>
              <a:t> </a:t>
            </a:r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sharing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P4VRM:</a:t>
            </a:r>
            <a:r>
              <a:rPr lang="zh-CN" altLang="en-US" dirty="0"/>
              <a:t> </a:t>
            </a:r>
            <a:r>
              <a:rPr lang="en-US" altLang="zh-CN" dirty="0"/>
              <a:t>easily equip the programs with virtual register memory </a:t>
            </a:r>
          </a:p>
          <a:p>
            <a:pPr lvl="1"/>
            <a:endParaRPr lang="en-US" dirty="0">
              <a:solidFill>
                <a:srgbClr val="DA615F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A1420-3561-2941-8F0E-CC6B8460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1F47-3873-C74D-A32C-71EF323C3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Thank</a:t>
            </a:r>
            <a:r>
              <a:rPr lang="zh-CN" altLang="en-US" sz="3600" dirty="0"/>
              <a:t> </a:t>
            </a:r>
            <a:r>
              <a:rPr lang="en-US" altLang="zh-CN" sz="3600" dirty="0"/>
              <a:t>you!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B3DBC-B757-944F-90F9-4C08989174BC}"/>
              </a:ext>
            </a:extLst>
          </p:cNvPr>
          <p:cNvSpPr txBox="1"/>
          <p:nvPr/>
        </p:nvSpPr>
        <p:spPr>
          <a:xfrm>
            <a:off x="4124525" y="3815066"/>
            <a:ext cx="430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E-mail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address: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hzhu@jhu.edu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35A3-5D23-DB4C-9D1A-B297FEE6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51357-2D56-CB41-817E-790FD1AE6924}"/>
              </a:ext>
            </a:extLst>
          </p:cNvPr>
          <p:cNvSpPr txBox="1"/>
          <p:nvPr/>
        </p:nvSpPr>
        <p:spPr>
          <a:xfrm>
            <a:off x="2473036" y="1176250"/>
            <a:ext cx="724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dynamic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allocation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4000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endParaRPr lang="en-US" sz="4000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18E0F-F154-9F4B-8D00-906C743A3B01}"/>
              </a:ext>
            </a:extLst>
          </p:cNvPr>
          <p:cNvSpPr txBox="1"/>
          <p:nvPr/>
        </p:nvSpPr>
        <p:spPr>
          <a:xfrm>
            <a:off x="2092036" y="2923550"/>
            <a:ext cx="8850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Necessity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(e.g.,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few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Mb/stage)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Concurrent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reg-stateful</a:t>
            </a:r>
            <a:r>
              <a:rPr lang="zh-CN" alt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Potential</a:t>
            </a:r>
            <a:r>
              <a:rPr lang="zh-CN" altLang="en-US" sz="28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benefits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Diminishing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41108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6014-9E6D-4246-95C8-224C270B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Diminishing</a:t>
            </a:r>
            <a:r>
              <a:rPr lang="zh-CN" altLang="en-US" sz="3600" dirty="0"/>
              <a:t> </a:t>
            </a:r>
            <a:r>
              <a:rPr lang="en-US" altLang="zh-CN" sz="3600" dirty="0"/>
              <a:t>return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C2818-0781-2344-8B05-4AE66FC7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38552-9F34-2B42-8BD1-1E978FAB8AD6}"/>
              </a:ext>
            </a:extLst>
          </p:cNvPr>
          <p:cNvSpPr txBox="1"/>
          <p:nvPr/>
        </p:nvSpPr>
        <p:spPr>
          <a:xfrm>
            <a:off x="6120746" y="2327763"/>
            <a:ext cx="5080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Diminishing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return:</a:t>
            </a:r>
            <a:r>
              <a:rPr lang="zh-CN" altLang="en-US" sz="2400" b="1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 benefit of additional memory decreases with the amount of allocated 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A605C-A075-4047-953B-EDA69F40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66208"/>
            <a:ext cx="4200536" cy="2896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75C64-C230-C146-AB15-E444473859B0}"/>
              </a:ext>
            </a:extLst>
          </p:cNvPr>
          <p:cNvSpPr txBox="1"/>
          <p:nvPr/>
        </p:nvSpPr>
        <p:spPr>
          <a:xfrm>
            <a:off x="1591154" y="1619877"/>
            <a:ext cx="299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NetCache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skewed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workload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31EADA-9C13-514C-9646-879B10C16FD6}"/>
              </a:ext>
            </a:extLst>
          </p:cNvPr>
          <p:cNvCxnSpPr/>
          <p:nvPr/>
        </p:nvCxnSpPr>
        <p:spPr>
          <a:xfrm flipV="1">
            <a:off x="2036913" y="3992951"/>
            <a:ext cx="0" cy="64008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76D49-7D4F-B54D-AFD5-31527706629D}"/>
              </a:ext>
            </a:extLst>
          </p:cNvPr>
          <p:cNvCxnSpPr>
            <a:cxnSpLocks/>
          </p:cNvCxnSpPr>
          <p:nvPr/>
        </p:nvCxnSpPr>
        <p:spPr>
          <a:xfrm flipV="1">
            <a:off x="2600793" y="3840551"/>
            <a:ext cx="0" cy="79248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38DA2DC-1609-4547-8086-2568323E3D95}"/>
              </a:ext>
            </a:extLst>
          </p:cNvPr>
          <p:cNvSpPr/>
          <p:nvPr/>
        </p:nvSpPr>
        <p:spPr>
          <a:xfrm rot="5400000" flipV="1">
            <a:off x="2171393" y="4022494"/>
            <a:ext cx="312036" cy="5809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3B5F124-A72C-0149-B522-8DB96FC7F348}"/>
              </a:ext>
            </a:extLst>
          </p:cNvPr>
          <p:cNvSpPr/>
          <p:nvPr/>
        </p:nvSpPr>
        <p:spPr>
          <a:xfrm rot="5400000" flipV="1">
            <a:off x="3560723" y="3214160"/>
            <a:ext cx="373265" cy="225889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090F4-D985-754A-A5C7-7B1FCAF9C2D7}"/>
              </a:ext>
            </a:extLst>
          </p:cNvPr>
          <p:cNvSpPr txBox="1"/>
          <p:nvPr/>
        </p:nvSpPr>
        <p:spPr>
          <a:xfrm>
            <a:off x="1591154" y="5713118"/>
            <a:ext cx="45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0.28-&gt;0.36:</a:t>
            </a:r>
            <a:r>
              <a:rPr lang="zh-CN" altLang="en-US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768</a:t>
            </a:r>
            <a:r>
              <a:rPr lang="zh-CN" altLang="en-US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0.36-&gt;0.46:</a:t>
            </a:r>
            <a:r>
              <a:rPr lang="zh-CN" altLang="en-US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3072</a:t>
            </a:r>
            <a:r>
              <a:rPr lang="zh-CN" altLang="en-US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DA61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slots</a:t>
            </a:r>
            <a:endParaRPr lang="en-US" dirty="0">
              <a:solidFill>
                <a:srgbClr val="DA615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216A3A-B1C0-6643-A4BC-0253625DC9B7}"/>
              </a:ext>
            </a:extLst>
          </p:cNvPr>
          <p:cNvCxnSpPr>
            <a:cxnSpLocks/>
          </p:cNvCxnSpPr>
          <p:nvPr/>
        </p:nvCxnSpPr>
        <p:spPr>
          <a:xfrm flipH="1" flipV="1">
            <a:off x="2327411" y="4469010"/>
            <a:ext cx="507229" cy="1244108"/>
          </a:xfrm>
          <a:prstGeom prst="straightConnector1">
            <a:avLst/>
          </a:prstGeom>
          <a:ln w="31750">
            <a:solidFill>
              <a:srgbClr val="DA615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9FECB4-B8AC-3A4E-A078-BF01DC8B4448}"/>
              </a:ext>
            </a:extLst>
          </p:cNvPr>
          <p:cNvCxnSpPr>
            <a:cxnSpLocks/>
          </p:cNvCxnSpPr>
          <p:nvPr/>
        </p:nvCxnSpPr>
        <p:spPr>
          <a:xfrm flipV="1">
            <a:off x="3011327" y="4530239"/>
            <a:ext cx="758878" cy="1182879"/>
          </a:xfrm>
          <a:prstGeom prst="straightConnector1">
            <a:avLst/>
          </a:prstGeom>
          <a:ln w="31750">
            <a:solidFill>
              <a:srgbClr val="DA615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FB6EDF3-F8CE-9542-9D46-1DE000FC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97" y="1783944"/>
            <a:ext cx="10972615" cy="23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2E0D-E420-EF48-8BE1-99DFE0EA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/>
              <a:t>Existing</a:t>
            </a:r>
            <a:r>
              <a:rPr lang="zh-CN" altLang="en-US" sz="3600"/>
              <a:t> </a:t>
            </a:r>
            <a:r>
              <a:rPr lang="en-US" altLang="zh-CN" sz="3600"/>
              <a:t>solutions</a:t>
            </a:r>
            <a:r>
              <a:rPr lang="zh-CN" altLang="en-US" sz="3600"/>
              <a:t> </a:t>
            </a:r>
            <a:r>
              <a:rPr lang="en-US" altLang="zh-CN" sz="3600"/>
              <a:t>and</a:t>
            </a:r>
            <a:r>
              <a:rPr lang="zh-CN" altLang="en-US" sz="3600"/>
              <a:t> </a:t>
            </a:r>
            <a:r>
              <a:rPr lang="en-US" altLang="zh-CN" sz="3600"/>
              <a:t>limitations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BFEF7-B1D4-D94C-8163-AE47893F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FA4B14-92B6-5944-B111-CD3643384DDD}"/>
              </a:ext>
            </a:extLst>
          </p:cNvPr>
          <p:cNvSpPr/>
          <p:nvPr/>
        </p:nvSpPr>
        <p:spPr>
          <a:xfrm>
            <a:off x="838200" y="1981222"/>
            <a:ext cx="3093027" cy="1097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Static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binding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4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endParaRPr lang="en-US" sz="24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989398B-CE16-2742-AF06-4DA83ED8DF9A}"/>
              </a:ext>
            </a:extLst>
          </p:cNvPr>
          <p:cNvSpPr/>
          <p:nvPr/>
        </p:nvSpPr>
        <p:spPr>
          <a:xfrm>
            <a:off x="4490604" y="1981222"/>
            <a:ext cx="3093027" cy="1097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Ignore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hardware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constraints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A6C635C-088F-6249-8C88-31AE4C0505ED}"/>
              </a:ext>
            </a:extLst>
          </p:cNvPr>
          <p:cNvSpPr/>
          <p:nvPr/>
        </p:nvSpPr>
        <p:spPr>
          <a:xfrm>
            <a:off x="8143008" y="1981221"/>
            <a:ext cx="3093027" cy="1097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network-wide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dynamic</a:t>
            </a:r>
            <a:r>
              <a:rPr lang="zh-CN" altLang="en-US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1CC4F2-B82B-724A-9F07-26B59F5F7D54}"/>
              </a:ext>
            </a:extLst>
          </p:cNvPr>
          <p:cNvSpPr txBox="1"/>
          <p:nvPr/>
        </p:nvSpPr>
        <p:spPr>
          <a:xfrm>
            <a:off x="720436" y="3429000"/>
            <a:ext cx="365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Merged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compilation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P4Visor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[CoNEXT’18]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DBD1B9-BAA9-634A-B5F4-F7F4EDFF2F7E}"/>
              </a:ext>
            </a:extLst>
          </p:cNvPr>
          <p:cNvSpPr txBox="1"/>
          <p:nvPr/>
        </p:nvSpPr>
        <p:spPr>
          <a:xfrm>
            <a:off x="4374571" y="3429000"/>
            <a:ext cx="332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DPDK,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BMv2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Hyper4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[CoNEXT’16]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1B0B6F-1274-1343-9BE2-B8EAD36C810B}"/>
              </a:ext>
            </a:extLst>
          </p:cNvPr>
          <p:cNvSpPr txBox="1"/>
          <p:nvPr/>
        </p:nvSpPr>
        <p:spPr>
          <a:xfrm>
            <a:off x="8028706" y="3445385"/>
            <a:ext cx="378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Allocation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single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switch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CF77-C01F-B64A-9057-8BF223CE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Realizing</a:t>
            </a:r>
            <a:r>
              <a:rPr lang="zh-CN" altLang="en-US" sz="3600" dirty="0"/>
              <a:t> </a:t>
            </a:r>
            <a:r>
              <a:rPr lang="en-US" altLang="zh-CN" sz="3600" dirty="0"/>
              <a:t>dynamic</a:t>
            </a:r>
            <a:r>
              <a:rPr lang="zh-CN" altLang="en-US" sz="3600" dirty="0"/>
              <a:t> </a:t>
            </a:r>
            <a:r>
              <a:rPr lang="en-US" altLang="zh-CN" sz="3600" dirty="0"/>
              <a:t>register</a:t>
            </a:r>
            <a:r>
              <a:rPr lang="zh-CN" altLang="en-US" sz="3600" dirty="0"/>
              <a:t> </a:t>
            </a:r>
            <a:r>
              <a:rPr lang="en-US" altLang="zh-CN" sz="3600" dirty="0"/>
              <a:t>memory</a:t>
            </a:r>
            <a:r>
              <a:rPr lang="zh-CN" altLang="en-US" sz="3600" dirty="0"/>
              <a:t> </a:t>
            </a:r>
            <a:r>
              <a:rPr lang="en-US" altLang="zh-CN" sz="3600" dirty="0"/>
              <a:t>allocation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4BA71-1095-3A4C-B223-BC50F4F6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B43FB16D-1B1C-594F-846E-E0D2586EC9F1}"/>
              </a:ext>
            </a:extLst>
          </p:cNvPr>
          <p:cNvSpPr/>
          <p:nvPr/>
        </p:nvSpPr>
        <p:spPr>
          <a:xfrm>
            <a:off x="941313" y="4392727"/>
            <a:ext cx="4933819" cy="751346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maximize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multiplexing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benefits</a:t>
            </a:r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4042ACBA-E632-B945-8DA3-B3C409099926}"/>
              </a:ext>
            </a:extLst>
          </p:cNvPr>
          <p:cNvSpPr/>
          <p:nvPr/>
        </p:nvSpPr>
        <p:spPr>
          <a:xfrm>
            <a:off x="7193402" y="4367601"/>
            <a:ext cx="3419476" cy="732256"/>
          </a:xfrm>
          <a:prstGeom prst="roundRect">
            <a:avLst/>
          </a:prstGeom>
          <a:ln w="50800">
            <a:solidFill>
              <a:srgbClr val="DA61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Dynamic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2E2640-4E9A-9942-A76C-AAEAF77B9C7D}"/>
              </a:ext>
            </a:extLst>
          </p:cNvPr>
          <p:cNvCxnSpPr/>
          <p:nvPr/>
        </p:nvCxnSpPr>
        <p:spPr>
          <a:xfrm>
            <a:off x="5970594" y="4783717"/>
            <a:ext cx="1059305" cy="0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A8E430-3B03-0B4D-8B42-8889613E5835}"/>
              </a:ext>
            </a:extLst>
          </p:cNvPr>
          <p:cNvSpPr/>
          <p:nvPr/>
        </p:nvSpPr>
        <p:spPr>
          <a:xfrm>
            <a:off x="941313" y="3192763"/>
            <a:ext cx="4933819" cy="751346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modify P4 programs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ABFA20F4-CE84-924B-AB09-D1CB3C1B77EE}"/>
              </a:ext>
            </a:extLst>
          </p:cNvPr>
          <p:cNvSpPr/>
          <p:nvPr/>
        </p:nvSpPr>
        <p:spPr>
          <a:xfrm>
            <a:off x="7193402" y="3167637"/>
            <a:ext cx="3419476" cy="732256"/>
          </a:xfrm>
          <a:prstGeom prst="roundRect">
            <a:avLst/>
          </a:prstGeom>
          <a:ln w="50800">
            <a:solidFill>
              <a:srgbClr val="DA61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P4VRM compiler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05526E-DDF7-1B44-9687-F4F5936BFD8E}"/>
              </a:ext>
            </a:extLst>
          </p:cNvPr>
          <p:cNvCxnSpPr/>
          <p:nvPr/>
        </p:nvCxnSpPr>
        <p:spPr>
          <a:xfrm>
            <a:off x="5970594" y="3583753"/>
            <a:ext cx="1059305" cy="0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00637AC9-057F-834D-8330-3F35C3446144}"/>
              </a:ext>
            </a:extLst>
          </p:cNvPr>
          <p:cNvSpPr/>
          <p:nvPr/>
        </p:nvSpPr>
        <p:spPr>
          <a:xfrm>
            <a:off x="941313" y="2017925"/>
            <a:ext cx="4933819" cy="751346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enable online allocation</a:t>
            </a:r>
          </a:p>
        </p:txBody>
      </p:sp>
      <p:sp>
        <p:nvSpPr>
          <p:cNvPr id="22" name="Rectangle: Rounded Corners 16">
            <a:extLst>
              <a:ext uri="{FF2B5EF4-FFF2-40B4-BE49-F238E27FC236}">
                <a16:creationId xmlns:a16="http://schemas.microsoft.com/office/drawing/2014/main" id="{D48CD703-22FE-D940-8941-8D4233DA28AC}"/>
              </a:ext>
            </a:extLst>
          </p:cNvPr>
          <p:cNvSpPr/>
          <p:nvPr/>
        </p:nvSpPr>
        <p:spPr>
          <a:xfrm>
            <a:off x="7193402" y="1992799"/>
            <a:ext cx="3419476" cy="732256"/>
          </a:xfrm>
          <a:prstGeom prst="roundRect">
            <a:avLst/>
          </a:prstGeom>
          <a:ln w="50800">
            <a:solidFill>
              <a:srgbClr val="DA61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C4A6DD-B61A-734C-883B-EBFADAFF7428}"/>
              </a:ext>
            </a:extLst>
          </p:cNvPr>
          <p:cNvCxnSpPr/>
          <p:nvPr/>
        </p:nvCxnSpPr>
        <p:spPr>
          <a:xfrm>
            <a:off x="5970594" y="2408915"/>
            <a:ext cx="1059305" cy="0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8626-0837-C744-97CA-6362F4BA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NetVRM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84FE-DC01-3249-ADC0-C9859667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114001-D244-CA46-AF11-87E033FCF51D}"/>
              </a:ext>
            </a:extLst>
          </p:cNvPr>
          <p:cNvSpPr/>
          <p:nvPr/>
        </p:nvSpPr>
        <p:spPr>
          <a:xfrm>
            <a:off x="1194590" y="2196398"/>
            <a:ext cx="1147943" cy="32159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xx.p4vrm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3723C9-3ADE-614A-80FD-AE364775D250}"/>
              </a:ext>
            </a:extLst>
          </p:cNvPr>
          <p:cNvCxnSpPr>
            <a:stCxn id="53" idx="3"/>
            <a:endCxn id="53" idx="1"/>
          </p:cNvCxnSpPr>
          <p:nvPr/>
        </p:nvCxnSpPr>
        <p:spPr>
          <a:xfrm flipH="1">
            <a:off x="3633336" y="3352800"/>
            <a:ext cx="3019647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A060F58-3362-A145-ABB8-2846EEF783F3}"/>
              </a:ext>
            </a:extLst>
          </p:cNvPr>
          <p:cNvSpPr/>
          <p:nvPr/>
        </p:nvSpPr>
        <p:spPr>
          <a:xfrm>
            <a:off x="3633336" y="2186134"/>
            <a:ext cx="3019647" cy="2333332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F135E94-96EA-D742-9ED6-663C61792E8D}"/>
              </a:ext>
            </a:extLst>
          </p:cNvPr>
          <p:cNvSpPr/>
          <p:nvPr/>
        </p:nvSpPr>
        <p:spPr>
          <a:xfrm>
            <a:off x="4349302" y="3232388"/>
            <a:ext cx="1607157" cy="265176"/>
          </a:xfrm>
          <a:prstGeom prst="rect">
            <a:avLst/>
          </a:prstGeom>
          <a:solidFill>
            <a:srgbClr val="A5A5A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Run-time API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7D102C-B5B9-4648-9A3B-90C63D7B36D1}"/>
              </a:ext>
            </a:extLst>
          </p:cNvPr>
          <p:cNvSpPr/>
          <p:nvPr/>
        </p:nvSpPr>
        <p:spPr>
          <a:xfrm>
            <a:off x="3832067" y="2307496"/>
            <a:ext cx="773363" cy="42197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6C459C-8963-1C40-AB2B-7176FE601DC5}"/>
              </a:ext>
            </a:extLst>
          </p:cNvPr>
          <p:cNvCxnSpPr/>
          <p:nvPr/>
        </p:nvCxnSpPr>
        <p:spPr>
          <a:xfrm>
            <a:off x="7121535" y="2189895"/>
            <a:ext cx="269099" cy="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miter lim="800000"/>
            <a:tailEnd type="triangle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B3FF6D-204B-B843-9BB0-DDDAD1EE1E89}"/>
              </a:ext>
            </a:extLst>
          </p:cNvPr>
          <p:cNvCxnSpPr/>
          <p:nvPr/>
        </p:nvCxnSpPr>
        <p:spPr>
          <a:xfrm>
            <a:off x="7186983" y="4183736"/>
            <a:ext cx="249504" cy="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miter lim="800000"/>
            <a:tailEnd type="triangle" w="lg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D8E3DA1-EDCE-804D-8779-6F5F5C67BA51}"/>
              </a:ext>
            </a:extLst>
          </p:cNvPr>
          <p:cNvSpPr/>
          <p:nvPr/>
        </p:nvSpPr>
        <p:spPr>
          <a:xfrm>
            <a:off x="3830951" y="2856471"/>
            <a:ext cx="2643860" cy="298994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Virtual Register Memory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352620-66B4-6741-8128-5E59F1CA2FED}"/>
              </a:ext>
            </a:extLst>
          </p:cNvPr>
          <p:cNvSpPr/>
          <p:nvPr/>
        </p:nvSpPr>
        <p:spPr>
          <a:xfrm>
            <a:off x="5677274" y="2307496"/>
            <a:ext cx="773363" cy="421975"/>
          </a:xfrm>
          <a:prstGeom prst="rect">
            <a:avLst/>
          </a:prstGeom>
          <a:solidFill>
            <a:srgbClr val="4472C4">
              <a:lumMod val="60000"/>
              <a:lumOff val="40000"/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9446CD-C83E-0F41-80C0-027127580D0A}"/>
              </a:ext>
            </a:extLst>
          </p:cNvPr>
          <p:cNvSpPr txBox="1"/>
          <p:nvPr/>
        </p:nvSpPr>
        <p:spPr>
          <a:xfrm>
            <a:off x="4866681" y="364221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92">
              <a:defRPr/>
            </a:pPr>
            <a:r>
              <a:rPr lang="mr-IN" sz="28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  <a:endParaRPr lang="en-US" sz="2800" kern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75ECE8-6B72-9A41-B5CF-1A95303A8BE9}"/>
              </a:ext>
            </a:extLst>
          </p:cNvPr>
          <p:cNvSpPr/>
          <p:nvPr/>
        </p:nvSpPr>
        <p:spPr>
          <a:xfrm>
            <a:off x="6027195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CB3972-0A80-BC48-BF10-7772412A192C}"/>
              </a:ext>
            </a:extLst>
          </p:cNvPr>
          <p:cNvSpPr txBox="1"/>
          <p:nvPr/>
        </p:nvSpPr>
        <p:spPr>
          <a:xfrm>
            <a:off x="6652983" y="423216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zoom in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B4B355-CDB4-9E48-B5B7-983334967EC9}"/>
              </a:ext>
            </a:extLst>
          </p:cNvPr>
          <p:cNvSpPr/>
          <p:nvPr/>
        </p:nvSpPr>
        <p:spPr>
          <a:xfrm>
            <a:off x="7160625" y="2060462"/>
            <a:ext cx="3019647" cy="1143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DEFCAF-0606-B140-9663-5B4B9C9015C4}"/>
              </a:ext>
            </a:extLst>
          </p:cNvPr>
          <p:cNvSpPr/>
          <p:nvPr/>
        </p:nvSpPr>
        <p:spPr>
          <a:xfrm>
            <a:off x="7383812" y="2218353"/>
            <a:ext cx="2576189" cy="640080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Dynamic Memory Allocation</a:t>
            </a:r>
          </a:p>
        </p:txBody>
      </p:sp>
      <p:pic>
        <p:nvPicPr>
          <p:cNvPr id="65" name="Picture 51" descr="Router_wFirewall">
            <a:extLst>
              <a:ext uri="{FF2B5EF4-FFF2-40B4-BE49-F238E27FC236}">
                <a16:creationId xmlns:a16="http://schemas.microsoft.com/office/drawing/2014/main" id="{B26B64DA-6694-2C48-966D-9C670D48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69" y="3968600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1" descr="Router_wFirewall">
            <a:extLst>
              <a:ext uri="{FF2B5EF4-FFF2-40B4-BE49-F238E27FC236}">
                <a16:creationId xmlns:a16="http://schemas.microsoft.com/office/drawing/2014/main" id="{1B84F62B-9A5A-8949-A52E-F441E5C6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43" y="3612153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1" descr="Router_wFirewall">
            <a:extLst>
              <a:ext uri="{FF2B5EF4-FFF2-40B4-BE49-F238E27FC236}">
                <a16:creationId xmlns:a16="http://schemas.microsoft.com/office/drawing/2014/main" id="{9181610B-37A4-2F4A-9863-4DF0114A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84" y="4360642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1" descr="Router_wFirewall">
            <a:extLst>
              <a:ext uri="{FF2B5EF4-FFF2-40B4-BE49-F238E27FC236}">
                <a16:creationId xmlns:a16="http://schemas.microsoft.com/office/drawing/2014/main" id="{29CE55CC-7624-0041-80AE-229B15F5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65" y="3968600"/>
            <a:ext cx="457200" cy="3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9EFF35-FA98-0C41-8F12-28AF776627E1}"/>
              </a:ext>
            </a:extLst>
          </p:cNvPr>
          <p:cNvCxnSpPr>
            <a:stCxn id="65" idx="3"/>
            <a:endCxn id="66" idx="1"/>
          </p:cNvCxnSpPr>
          <p:nvPr/>
        </p:nvCxnSpPr>
        <p:spPr>
          <a:xfrm flipV="1">
            <a:off x="7807169" y="3796808"/>
            <a:ext cx="746274" cy="35644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9EEAF9-86B4-A34F-B961-F704BDA62F90}"/>
              </a:ext>
            </a:extLst>
          </p:cNvPr>
          <p:cNvCxnSpPr>
            <a:stCxn id="66" idx="3"/>
            <a:endCxn id="68" idx="1"/>
          </p:cNvCxnSpPr>
          <p:nvPr/>
        </p:nvCxnSpPr>
        <p:spPr>
          <a:xfrm>
            <a:off x="9010643" y="3796808"/>
            <a:ext cx="802122" cy="35644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D40F16-510E-0D44-8880-32E66A6B372D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 flipV="1">
            <a:off x="8925584" y="4153255"/>
            <a:ext cx="887181" cy="3920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4D5B6C-DE25-AB4D-98B9-E8397BD236C6}"/>
              </a:ext>
            </a:extLst>
          </p:cNvPr>
          <p:cNvCxnSpPr>
            <a:stCxn id="65" idx="3"/>
            <a:endCxn id="67" idx="1"/>
          </p:cNvCxnSpPr>
          <p:nvPr/>
        </p:nvCxnSpPr>
        <p:spPr>
          <a:xfrm>
            <a:off x="7807169" y="4153255"/>
            <a:ext cx="661215" cy="3920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1BC360-45C4-FA4A-8A76-EF004C9B9AE0}"/>
              </a:ext>
            </a:extLst>
          </p:cNvPr>
          <p:cNvCxnSpPr>
            <a:stCxn id="65" idx="0"/>
            <a:endCxn id="63" idx="2"/>
          </p:cNvCxnSpPr>
          <p:nvPr/>
        </p:nvCxnSpPr>
        <p:spPr>
          <a:xfrm flipV="1">
            <a:off x="7578569" y="3203462"/>
            <a:ext cx="1091880" cy="765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156298-5E37-1A44-9CA6-E31712FC90E8}"/>
              </a:ext>
            </a:extLst>
          </p:cNvPr>
          <p:cNvCxnSpPr>
            <a:stCxn id="67" idx="0"/>
            <a:endCxn id="63" idx="2"/>
          </p:cNvCxnSpPr>
          <p:nvPr/>
        </p:nvCxnSpPr>
        <p:spPr>
          <a:xfrm flipH="1" flipV="1">
            <a:off x="8670449" y="3203462"/>
            <a:ext cx="26535" cy="115718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56F590-B523-8F42-BCC5-96EA2944368D}"/>
              </a:ext>
            </a:extLst>
          </p:cNvPr>
          <p:cNvCxnSpPr>
            <a:stCxn id="66" idx="0"/>
            <a:endCxn id="63" idx="2"/>
          </p:cNvCxnSpPr>
          <p:nvPr/>
        </p:nvCxnSpPr>
        <p:spPr>
          <a:xfrm flipH="1" flipV="1">
            <a:off x="8670449" y="3203462"/>
            <a:ext cx="111594" cy="40869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B4A238-3BFA-8B43-A4DD-918CBFE8CB84}"/>
              </a:ext>
            </a:extLst>
          </p:cNvPr>
          <p:cNvCxnSpPr>
            <a:stCxn id="68" idx="0"/>
            <a:endCxn id="63" idx="2"/>
          </p:cNvCxnSpPr>
          <p:nvPr/>
        </p:nvCxnSpPr>
        <p:spPr>
          <a:xfrm flipH="1" flipV="1">
            <a:off x="8670449" y="3203462"/>
            <a:ext cx="1370916" cy="76513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B41FC36-0038-0145-A17D-1F302BEE903F}"/>
              </a:ext>
            </a:extLst>
          </p:cNvPr>
          <p:cNvSpPr txBox="1"/>
          <p:nvPr/>
        </p:nvSpPr>
        <p:spPr>
          <a:xfrm>
            <a:off x="8225540" y="285204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</a:t>
            </a:r>
            <a:r>
              <a:rPr lang="en-US" altLang="zh-CN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VRM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8" name="Left Arrow 77">
            <a:extLst>
              <a:ext uri="{FF2B5EF4-FFF2-40B4-BE49-F238E27FC236}">
                <a16:creationId xmlns:a16="http://schemas.microsoft.com/office/drawing/2014/main" id="{74B9A7C0-0BB5-024E-AC27-7781FC88B750}"/>
              </a:ext>
            </a:extLst>
          </p:cNvPr>
          <p:cNvSpPr/>
          <p:nvPr/>
        </p:nvSpPr>
        <p:spPr>
          <a:xfrm>
            <a:off x="6802632" y="4031319"/>
            <a:ext cx="457200" cy="228600"/>
          </a:xfrm>
          <a:prstGeom prst="lef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3C49FB-8C87-E945-8A72-427B35752604}"/>
              </a:ext>
            </a:extLst>
          </p:cNvPr>
          <p:cNvSpPr/>
          <p:nvPr/>
        </p:nvSpPr>
        <p:spPr>
          <a:xfrm>
            <a:off x="4754670" y="2307496"/>
            <a:ext cx="773363" cy="42197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484192-F91F-CD42-A8CC-D26BF6F1C28F}"/>
              </a:ext>
            </a:extLst>
          </p:cNvPr>
          <p:cNvSpPr txBox="1"/>
          <p:nvPr/>
        </p:nvSpPr>
        <p:spPr>
          <a:xfrm>
            <a:off x="9102075" y="440180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Network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E62B45-42FF-1443-B117-1130CE08B1A0}"/>
              </a:ext>
            </a:extLst>
          </p:cNvPr>
          <p:cNvSpPr/>
          <p:nvPr/>
        </p:nvSpPr>
        <p:spPr>
          <a:xfrm>
            <a:off x="4077835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E570508-1F83-0B45-9EA7-6DB2C5ED5C65}"/>
              </a:ext>
            </a:extLst>
          </p:cNvPr>
          <p:cNvSpPr/>
          <p:nvPr/>
        </p:nvSpPr>
        <p:spPr>
          <a:xfrm>
            <a:off x="4500770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AA92A06-54DB-E74A-8039-A8512B7DFD5E}"/>
              </a:ext>
            </a:extLst>
          </p:cNvPr>
          <p:cNvCxnSpPr/>
          <p:nvPr/>
        </p:nvCxnSpPr>
        <p:spPr>
          <a:xfrm>
            <a:off x="6202179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88737A9-02E8-FC45-9D78-F7D61DA2FCAC}"/>
              </a:ext>
            </a:extLst>
          </p:cNvPr>
          <p:cNvCxnSpPr/>
          <p:nvPr/>
        </p:nvCxnSpPr>
        <p:spPr>
          <a:xfrm>
            <a:off x="5752875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B076084-8956-E64B-B827-8029E866B721}"/>
              </a:ext>
            </a:extLst>
          </p:cNvPr>
          <p:cNvCxnSpPr/>
          <p:nvPr/>
        </p:nvCxnSpPr>
        <p:spPr>
          <a:xfrm>
            <a:off x="4665908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278B76-56A0-3F40-898A-42815DD60292}"/>
              </a:ext>
            </a:extLst>
          </p:cNvPr>
          <p:cNvCxnSpPr/>
          <p:nvPr/>
        </p:nvCxnSpPr>
        <p:spPr>
          <a:xfrm>
            <a:off x="4235814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4F3DB65-A09B-A94C-8825-300752C26EA3}"/>
              </a:ext>
            </a:extLst>
          </p:cNvPr>
          <p:cNvCxnSpPr/>
          <p:nvPr/>
        </p:nvCxnSpPr>
        <p:spPr>
          <a:xfrm>
            <a:off x="3803515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33A8C71-54A0-B24D-AAF7-FE0A25DFB601}"/>
              </a:ext>
            </a:extLst>
          </p:cNvPr>
          <p:cNvSpPr/>
          <p:nvPr/>
        </p:nvSpPr>
        <p:spPr>
          <a:xfrm>
            <a:off x="5586081" y="3609303"/>
            <a:ext cx="173736" cy="82296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2C859F3-DB12-F446-A8FD-C54795FF27E8}"/>
              </a:ext>
            </a:extLst>
          </p:cNvPr>
          <p:cNvCxnSpPr/>
          <p:nvPr/>
        </p:nvCxnSpPr>
        <p:spPr>
          <a:xfrm>
            <a:off x="5311761" y="4020783"/>
            <a:ext cx="2743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2BF7DAA-796C-A24E-A979-B3209A75B9F2}"/>
              </a:ext>
            </a:extLst>
          </p:cNvPr>
          <p:cNvSpPr txBox="1"/>
          <p:nvPr/>
        </p:nvSpPr>
        <p:spPr>
          <a:xfrm>
            <a:off x="2926169" y="373669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925B36-12FE-E54B-B0BF-E10278AAF58F}"/>
              </a:ext>
            </a:extLst>
          </p:cNvPr>
          <p:cNvSpPr txBox="1"/>
          <p:nvPr/>
        </p:nvSpPr>
        <p:spPr>
          <a:xfrm>
            <a:off x="2857240" y="2560687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745E07-D50E-7E4F-90C7-0F6075C6F638}"/>
              </a:ext>
            </a:extLst>
          </p:cNvPr>
          <p:cNvSpPr/>
          <p:nvPr/>
        </p:nvSpPr>
        <p:spPr>
          <a:xfrm>
            <a:off x="1363235" y="3098805"/>
            <a:ext cx="948499" cy="579938"/>
          </a:xfrm>
          <a:prstGeom prst="rect">
            <a:avLst/>
          </a:prstGeom>
          <a:solidFill>
            <a:srgbClr val="E8A09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92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P4VRM</a:t>
            </a:r>
          </a:p>
          <a:p>
            <a:pPr algn="ctr" defTabSz="914192">
              <a:defRPr/>
            </a:pPr>
            <a:r>
              <a:rPr lang="en-US" altLang="zh-CN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14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ompiler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EB7B17A-A1C1-0A47-B078-9C5016B09CFE}"/>
              </a:ext>
            </a:extLst>
          </p:cNvPr>
          <p:cNvCxnSpPr>
            <a:cxnSpLocks/>
            <a:stCxn id="92" idx="3"/>
            <a:endCxn id="91" idx="1"/>
          </p:cNvCxnSpPr>
          <p:nvPr/>
        </p:nvCxnSpPr>
        <p:spPr>
          <a:xfrm flipV="1">
            <a:off x="2311734" y="2822297"/>
            <a:ext cx="545506" cy="56647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FDFB333-9875-8147-97AE-9E0FF2A66FE7}"/>
              </a:ext>
            </a:extLst>
          </p:cNvPr>
          <p:cNvCxnSpPr>
            <a:cxnSpLocks/>
            <a:stCxn id="92" idx="3"/>
            <a:endCxn id="90" idx="1"/>
          </p:cNvCxnSpPr>
          <p:nvPr/>
        </p:nvCxnSpPr>
        <p:spPr>
          <a:xfrm>
            <a:off x="2311734" y="3388774"/>
            <a:ext cx="614435" cy="60953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E88E6D0-4131-1C49-A4DE-0F468CF4A23F}"/>
              </a:ext>
            </a:extLst>
          </p:cNvPr>
          <p:cNvSpPr/>
          <p:nvPr/>
        </p:nvSpPr>
        <p:spPr>
          <a:xfrm>
            <a:off x="1269210" y="2272428"/>
            <a:ext cx="1147943" cy="32159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xx.p4vrm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Left Arrow 95">
            <a:extLst>
              <a:ext uri="{FF2B5EF4-FFF2-40B4-BE49-F238E27FC236}">
                <a16:creationId xmlns:a16="http://schemas.microsoft.com/office/drawing/2014/main" id="{92105B3D-1ECF-2544-8E80-0322837D8E18}"/>
              </a:ext>
            </a:extLst>
          </p:cNvPr>
          <p:cNvSpPr/>
          <p:nvPr/>
        </p:nvSpPr>
        <p:spPr>
          <a:xfrm rot="16200000">
            <a:off x="1646050" y="2741328"/>
            <a:ext cx="457200" cy="228600"/>
          </a:xfrm>
          <a:prstGeom prst="lef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2F3-CC66-8149-85C8-10024BDF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18E996-7F23-D445-B735-22AE24622A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64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/>
              <a:t>tables</a:t>
            </a:r>
          </a:p>
          <a:p>
            <a:r>
              <a:rPr lang="en-US" altLang="zh-CN" dirty="0"/>
              <a:t>Counter</a:t>
            </a:r>
            <a:r>
              <a:rPr lang="zh-CN" altLang="en-US" dirty="0"/>
              <a:t> </a:t>
            </a:r>
            <a:r>
              <a:rPr lang="en-US" altLang="zh-CN" dirty="0"/>
              <a:t>record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F47E8-6EBB-2045-B36B-D3EE8CD7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5622" y="6356350"/>
            <a:ext cx="708178" cy="365125"/>
          </a:xfrm>
        </p:spPr>
        <p:txBody>
          <a:bodyPr/>
          <a:lstStyle/>
          <a:p>
            <a:fld id="{49DF74E4-2C59-5848-A8B8-DF6A3188A5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D85730-2BEB-A546-8688-6092189838AC}"/>
              </a:ext>
            </a:extLst>
          </p:cNvPr>
          <p:cNvSpPr/>
          <p:nvPr/>
        </p:nvSpPr>
        <p:spPr>
          <a:xfrm>
            <a:off x="5035479" y="1723462"/>
            <a:ext cx="1371600" cy="64008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E555-CF6F-D74F-9D66-05CD91FB953C}"/>
              </a:ext>
            </a:extLst>
          </p:cNvPr>
          <p:cNvSpPr/>
          <p:nvPr/>
        </p:nvSpPr>
        <p:spPr>
          <a:xfrm>
            <a:off x="6740349" y="1702507"/>
            <a:ext cx="1371600" cy="64008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27B975-4325-054A-ABB1-34D090327F34}"/>
              </a:ext>
            </a:extLst>
          </p:cNvPr>
          <p:cNvSpPr/>
          <p:nvPr/>
        </p:nvSpPr>
        <p:spPr>
          <a:xfrm>
            <a:off x="8298693" y="1686551"/>
            <a:ext cx="1371600" cy="640080"/>
          </a:xfrm>
          <a:prstGeom prst="rect">
            <a:avLst/>
          </a:prstGeom>
          <a:solidFill>
            <a:srgbClr val="4472C4">
              <a:lumMod val="60000"/>
              <a:lumOff val="40000"/>
              <a:alpha val="50196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App 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9D45DE-5247-6340-8FBB-E5C00307B7A6}"/>
              </a:ext>
            </a:extLst>
          </p:cNvPr>
          <p:cNvSpPr/>
          <p:nvPr/>
        </p:nvSpPr>
        <p:spPr>
          <a:xfrm>
            <a:off x="5035479" y="3007415"/>
            <a:ext cx="4634814" cy="640080"/>
          </a:xfrm>
          <a:prstGeom prst="rect">
            <a:avLst/>
          </a:prstGeom>
          <a:solidFill>
            <a:srgbClr val="D9615F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Virtual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Register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B0317-B761-1D44-9724-A66F72487B82}"/>
              </a:ext>
            </a:extLst>
          </p:cNvPr>
          <p:cNvSpPr/>
          <p:nvPr/>
        </p:nvSpPr>
        <p:spPr>
          <a:xfrm>
            <a:off x="5247734" y="3121715"/>
            <a:ext cx="914400" cy="41148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Page</a:t>
            </a:r>
          </a:p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Table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E7EEB90E-CE80-BC42-964C-E0BBFF6EABAD}"/>
              </a:ext>
            </a:extLst>
          </p:cNvPr>
          <p:cNvGraphicFramePr>
            <a:graphicFrameLocks noGrp="1"/>
          </p:cNvGraphicFramePr>
          <p:nvPr/>
        </p:nvGraphicFramePr>
        <p:xfrm>
          <a:off x="5035479" y="2548548"/>
          <a:ext cx="1371600" cy="274320"/>
        </p:xfrm>
        <a:graphic>
          <a:graphicData uri="http://schemas.openxmlformats.org/drawingml/2006/table">
            <a:tbl>
              <a:tblPr firstRow="1" bandRow="1"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76B6D272-598D-2E47-968D-DD45BA858D9B}"/>
              </a:ext>
            </a:extLst>
          </p:cNvPr>
          <p:cNvGraphicFramePr>
            <a:graphicFrameLocks noGrp="1"/>
          </p:cNvGraphicFramePr>
          <p:nvPr/>
        </p:nvGraphicFramePr>
        <p:xfrm>
          <a:off x="6740349" y="2541193"/>
          <a:ext cx="1371600" cy="274320"/>
        </p:xfrm>
        <a:graphic>
          <a:graphicData uri="http://schemas.openxmlformats.org/drawingml/2006/table">
            <a:tbl>
              <a:tblPr firstRow="1" bandRow="1"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1E3C7DB-E9DA-A24C-A610-DC32314EB533}"/>
              </a:ext>
            </a:extLst>
          </p:cNvPr>
          <p:cNvGraphicFramePr>
            <a:graphicFrameLocks noGrp="1"/>
          </p:cNvGraphicFramePr>
          <p:nvPr/>
        </p:nvGraphicFramePr>
        <p:xfrm>
          <a:off x="8298693" y="2541193"/>
          <a:ext cx="1371600" cy="274320"/>
        </p:xfrm>
        <a:graphic>
          <a:graphicData uri="http://schemas.openxmlformats.org/drawingml/2006/table">
            <a:tbl>
              <a:tblPr firstRow="1" bandRow="1"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A644C15C-DA85-354E-A0F9-B48D9FA1D6E2}"/>
              </a:ext>
            </a:extLst>
          </p:cNvPr>
          <p:cNvSpPr txBox="1"/>
          <p:nvPr/>
        </p:nvSpPr>
        <p:spPr>
          <a:xfrm>
            <a:off x="9988326" y="1858269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App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CC06E2-A8F0-2441-B86A-F13D852C9D7C}"/>
              </a:ext>
            </a:extLst>
          </p:cNvPr>
          <p:cNvSpPr txBox="1"/>
          <p:nvPr/>
        </p:nvSpPr>
        <p:spPr>
          <a:xfrm>
            <a:off x="9892402" y="2385241"/>
            <a:ext cx="75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Virtual</a:t>
            </a:r>
          </a:p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Array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FA0AA0-8E4D-4549-A023-456C7D5D7AC4}"/>
              </a:ext>
            </a:extLst>
          </p:cNvPr>
          <p:cNvSpPr txBox="1"/>
          <p:nvPr/>
        </p:nvSpPr>
        <p:spPr>
          <a:xfrm>
            <a:off x="9793562" y="3112458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NetVRM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EEB2BE-A15D-9841-BE85-FFD4570834B6}"/>
              </a:ext>
            </a:extLst>
          </p:cNvPr>
          <p:cNvSpPr txBox="1"/>
          <p:nvPr/>
        </p:nvSpPr>
        <p:spPr>
          <a:xfrm>
            <a:off x="4062238" y="4412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8B3E53E6-C3BC-6E49-BDDD-E5BA0F13DCC7}"/>
              </a:ext>
            </a:extLst>
          </p:cNvPr>
          <p:cNvGraphicFramePr>
            <a:graphicFrameLocks noGrp="1"/>
          </p:cNvGraphicFramePr>
          <p:nvPr/>
        </p:nvGraphicFramePr>
        <p:xfrm>
          <a:off x="5035479" y="3934512"/>
          <a:ext cx="1789424" cy="1916221"/>
        </p:xfrm>
        <a:graphic>
          <a:graphicData uri="http://schemas.openxmlformats.org/drawingml/2006/table">
            <a:tbl>
              <a:tblPr firstRow="1" bandRow="1"/>
              <a:tblGrid>
                <a:gridCol w="74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dirty="0"/>
                        <a:t>Match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dirty="0"/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altLang="zh-CN" sz="1400" dirty="0"/>
                        <a:t>app=1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altLang="zh-CN" sz="1400" baseline="0" dirty="0"/>
                        <a:t>offset=0,</a:t>
                      </a:r>
                    </a:p>
                    <a:p>
                      <a:r>
                        <a:rPr lang="en-US" altLang="zh-CN" sz="1400" baseline="0" dirty="0"/>
                        <a:t>size=16k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altLang="zh-CN" sz="1400" dirty="0"/>
                        <a:t>app=2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altLang="zh-CN" sz="1400" baseline="0" dirty="0"/>
                        <a:t>offset=16k,</a:t>
                      </a:r>
                    </a:p>
                    <a:p>
                      <a:r>
                        <a:rPr lang="en-US" altLang="zh-CN" sz="1400" baseline="0" dirty="0"/>
                        <a:t>size=16k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altLang="zh-CN" sz="1400" dirty="0"/>
                        <a:t>app=3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altLang="zh-CN" sz="1400" baseline="0" dirty="0"/>
                        <a:t>offset=32k,</a:t>
                      </a:r>
                    </a:p>
                    <a:p>
                      <a:r>
                        <a:rPr lang="en-US" altLang="zh-CN" sz="1400" baseline="0" dirty="0"/>
                        <a:t>size=32k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E3DEBF1-F419-C541-BB0F-C4BE2D779209}"/>
              </a:ext>
            </a:extLst>
          </p:cNvPr>
          <p:cNvGraphicFramePr>
            <a:graphicFrameLocks noGrp="1"/>
          </p:cNvGraphicFramePr>
          <p:nvPr/>
        </p:nvGraphicFramePr>
        <p:xfrm>
          <a:off x="7032787" y="3941864"/>
          <a:ext cx="391449" cy="1916224"/>
        </p:xfrm>
        <a:graphic>
          <a:graphicData uri="http://schemas.openxmlformats.org/drawingml/2006/table">
            <a:tbl>
              <a:tblPr firstRow="1" bandRow="1"/>
              <a:tblGrid>
                <a:gridCol w="39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16k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32k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776919-1B49-214F-8D93-47BA926CBE8A}"/>
              </a:ext>
            </a:extLst>
          </p:cNvPr>
          <p:cNvCxnSpPr/>
          <p:nvPr/>
        </p:nvCxnSpPr>
        <p:spPr>
          <a:xfrm flipV="1">
            <a:off x="4048767" y="3783725"/>
            <a:ext cx="658368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8658733-5FFC-834B-9535-2EE37C7941C1}"/>
              </a:ext>
            </a:extLst>
          </p:cNvPr>
          <p:cNvGraphicFramePr>
            <a:graphicFrameLocks noGrp="1"/>
          </p:cNvGraphicFramePr>
          <p:nvPr/>
        </p:nvGraphicFramePr>
        <p:xfrm>
          <a:off x="7547663" y="3941864"/>
          <a:ext cx="391449" cy="1916224"/>
        </p:xfrm>
        <a:graphic>
          <a:graphicData uri="http://schemas.openxmlformats.org/drawingml/2006/table">
            <a:tbl>
              <a:tblPr firstRow="1" bandRow="1"/>
              <a:tblGrid>
                <a:gridCol w="39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16k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32k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907840F-4CA9-B045-BE95-A4042169E6FE}"/>
              </a:ext>
            </a:extLst>
          </p:cNvPr>
          <p:cNvGraphicFramePr>
            <a:graphicFrameLocks noGrp="1"/>
          </p:cNvGraphicFramePr>
          <p:nvPr/>
        </p:nvGraphicFramePr>
        <p:xfrm>
          <a:off x="8062539" y="3941087"/>
          <a:ext cx="391449" cy="1916224"/>
        </p:xfrm>
        <a:graphic>
          <a:graphicData uri="http://schemas.openxmlformats.org/drawingml/2006/table">
            <a:tbl>
              <a:tblPr firstRow="1" bandRow="1"/>
              <a:tblGrid>
                <a:gridCol w="39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16k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32k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0063541-B897-9D46-B9F3-0DEF202B1562}"/>
              </a:ext>
            </a:extLst>
          </p:cNvPr>
          <p:cNvGraphicFramePr>
            <a:graphicFrameLocks noGrp="1"/>
          </p:cNvGraphicFramePr>
          <p:nvPr/>
        </p:nvGraphicFramePr>
        <p:xfrm>
          <a:off x="8565509" y="3941864"/>
          <a:ext cx="391449" cy="1916224"/>
        </p:xfrm>
        <a:graphic>
          <a:graphicData uri="http://schemas.openxmlformats.org/drawingml/2006/table">
            <a:tbl>
              <a:tblPr firstRow="1" bandRow="1"/>
              <a:tblGrid>
                <a:gridCol w="39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16k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32k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57D6656E-094A-7644-853C-5A62FE0EE92B}"/>
              </a:ext>
            </a:extLst>
          </p:cNvPr>
          <p:cNvSpPr txBox="1"/>
          <p:nvPr/>
        </p:nvSpPr>
        <p:spPr>
          <a:xfrm>
            <a:off x="3984153" y="2370780"/>
            <a:ext cx="854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Plane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EC952D-65D6-8A42-9D45-D874FE99A50C}"/>
              </a:ext>
            </a:extLst>
          </p:cNvPr>
          <p:cNvSpPr txBox="1"/>
          <p:nvPr/>
        </p:nvSpPr>
        <p:spPr>
          <a:xfrm>
            <a:off x="5247734" y="5908100"/>
            <a:ext cx="1195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Page Table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FF0A90-9DCA-F949-BFA3-A606BAE2C9E5}"/>
              </a:ext>
            </a:extLst>
          </p:cNvPr>
          <p:cNvSpPr txBox="1"/>
          <p:nvPr/>
        </p:nvSpPr>
        <p:spPr>
          <a:xfrm>
            <a:off x="6856631" y="5908100"/>
            <a:ext cx="209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Multi-stage</a:t>
            </a:r>
            <a:r>
              <a:rPr lang="zh-CN" alt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Physical Register Arrays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90AD94-6B5B-F145-AA79-5CFC05EF9277}"/>
              </a:ext>
            </a:extLst>
          </p:cNvPr>
          <p:cNvSpPr/>
          <p:nvPr/>
        </p:nvSpPr>
        <p:spPr>
          <a:xfrm>
            <a:off x="8676734" y="3134222"/>
            <a:ext cx="914400" cy="41148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Counter</a:t>
            </a:r>
          </a:p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Record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8F80611B-AC49-A943-B94A-852C9B273452}"/>
              </a:ext>
            </a:extLst>
          </p:cNvPr>
          <p:cNvGraphicFramePr>
            <a:graphicFrameLocks noGrp="1"/>
          </p:cNvGraphicFramePr>
          <p:nvPr/>
        </p:nvGraphicFramePr>
        <p:xfrm>
          <a:off x="9183809" y="3953231"/>
          <a:ext cx="617538" cy="1916224"/>
        </p:xfrm>
        <a:graphic>
          <a:graphicData uri="http://schemas.openxmlformats.org/drawingml/2006/table">
            <a:tbl>
              <a:tblPr firstRow="1" bandRow="1"/>
              <a:tblGrid>
                <a:gridCol w="61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377" rtl="0" eaLnBrk="1" latinLnBrk="0" hangingPunct="1"/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total_cnt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hit_cnt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total_cnt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hit_cnt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total_cnt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hit_cnt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6BD54210-DF82-6C47-83B4-E8C1329FF7AA}"/>
              </a:ext>
            </a:extLst>
          </p:cNvPr>
          <p:cNvSpPr txBox="1"/>
          <p:nvPr/>
        </p:nvSpPr>
        <p:spPr>
          <a:xfrm>
            <a:off x="9030940" y="5908100"/>
            <a:ext cx="92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Counter</a:t>
            </a:r>
          </a:p>
          <a:p>
            <a:pPr algn="ctr"/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Record</a:t>
            </a:r>
          </a:p>
        </p:txBody>
      </p:sp>
    </p:spTree>
    <p:extLst>
      <p:ext uri="{BB962C8B-B14F-4D97-AF65-F5344CB8AC3E}">
        <p14:creationId xmlns:p14="http://schemas.microsoft.com/office/powerpoint/2010/main" val="21352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4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EF321CC-0B74-D34A-A2DF-3CB5DCED06E4}"/>
              </a:ext>
            </a:extLst>
          </p:cNvPr>
          <p:cNvSpPr/>
          <p:nvPr/>
        </p:nvSpPr>
        <p:spPr>
          <a:xfrm>
            <a:off x="4798804" y="5522339"/>
            <a:ext cx="1519597" cy="381578"/>
          </a:xfrm>
          <a:prstGeom prst="rect">
            <a:avLst/>
          </a:prstGeom>
          <a:solidFill>
            <a:srgbClr val="C5E0B4"/>
          </a:solidFill>
          <a:ln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50E93-5669-A74A-8735-9FFCBD8F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/>
              <a:t>translation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D915-7940-A948-B787-270C865B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B367A1-5DA6-1042-A007-7BEFAC932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26940"/>
              </p:ext>
            </p:extLst>
          </p:nvPr>
        </p:nvGraphicFramePr>
        <p:xfrm>
          <a:off x="6649192" y="1691465"/>
          <a:ext cx="463736" cy="2643568"/>
        </p:xfrm>
        <a:graphic>
          <a:graphicData uri="http://schemas.openxmlformats.org/drawingml/2006/table">
            <a:tbl>
              <a:tblPr firstRow="1" bandRow="1"/>
              <a:tblGrid>
                <a:gridCol w="46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8DE731-6075-494C-94D4-CD2089F77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72416"/>
              </p:ext>
            </p:extLst>
          </p:nvPr>
        </p:nvGraphicFramePr>
        <p:xfrm>
          <a:off x="7164068" y="1691465"/>
          <a:ext cx="463736" cy="2643568"/>
        </p:xfrm>
        <a:graphic>
          <a:graphicData uri="http://schemas.openxmlformats.org/drawingml/2006/table">
            <a:tbl>
              <a:tblPr firstRow="1" bandRow="1"/>
              <a:tblGrid>
                <a:gridCol w="46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48794E-F00D-D44F-B061-881EF4789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9614"/>
              </p:ext>
            </p:extLst>
          </p:nvPr>
        </p:nvGraphicFramePr>
        <p:xfrm>
          <a:off x="7678944" y="1690688"/>
          <a:ext cx="463736" cy="2643568"/>
        </p:xfrm>
        <a:graphic>
          <a:graphicData uri="http://schemas.openxmlformats.org/drawingml/2006/table">
            <a:tbl>
              <a:tblPr firstRow="1" bandRow="1"/>
              <a:tblGrid>
                <a:gridCol w="46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0DACDE-4CCC-4C4A-9E07-3F656101F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60750"/>
              </p:ext>
            </p:extLst>
          </p:nvPr>
        </p:nvGraphicFramePr>
        <p:xfrm>
          <a:off x="8195769" y="1691465"/>
          <a:ext cx="463736" cy="2643568"/>
        </p:xfrm>
        <a:graphic>
          <a:graphicData uri="http://schemas.openxmlformats.org/drawingml/2006/table">
            <a:tbl>
              <a:tblPr firstRow="1" bandRow="1"/>
              <a:tblGrid>
                <a:gridCol w="46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7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F87711-54BF-BF4B-AF48-84D3615602A8}"/>
                  </a:ext>
                </a:extLst>
              </p:cNvPr>
              <p:cNvSpPr txBox="1"/>
              <p:nvPr/>
            </p:nvSpPr>
            <p:spPr>
              <a:xfrm>
                <a:off x="718297" y="2666483"/>
                <a:ext cx="4641273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𝑃𝐴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=(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𝑉𝐴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𝑠𝑖𝑧𝑒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,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𝑉𝐴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%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𝑠𝑖𝑧𝑒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𝑜𝑓𝑓𝑠𝑒𝑡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F87711-54BF-BF4B-AF48-84D361560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7" y="2666483"/>
                <a:ext cx="4641273" cy="786369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24D116-3186-8249-9BFB-F36F37A96A1A}"/>
                  </a:ext>
                </a:extLst>
              </p:cNvPr>
              <p:cNvSpPr txBox="1"/>
              <p:nvPr/>
            </p:nvSpPr>
            <p:spPr>
              <a:xfrm>
                <a:off x="2847438" y="5111750"/>
                <a:ext cx="41286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𝑠𝑖𝑧𝑒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=2,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𝑜𝑓𝑓𝑠𝑒𝑡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=1</m:t>
                      </m:r>
                    </m:oMath>
                  </m:oMathPara>
                </a14:m>
                <a:endParaRPr lang="en-US" altLang="zh-CN" sz="2400" b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𝑉𝐴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=5→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" panose="02000503000000020004" pitchFamily="2" charset="0"/>
                        </a:rPr>
                        <m:t>𝑃𝐴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" panose="02000503000000020004" pitchFamily="2" charset="0"/>
                        </a:rPr>
                        <m:t>=(2,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" panose="02000503000000020004" pitchFamily="2" charset="0"/>
                        </a:rPr>
                        <m:t>2)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24D116-3186-8249-9BFB-F36F37A9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438" y="5111750"/>
                <a:ext cx="4128655" cy="830997"/>
              </a:xfrm>
              <a:prstGeom prst="rect">
                <a:avLst/>
              </a:prstGeom>
              <a:blipFill>
                <a:blip r:embed="rId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4B42A1-6C27-B749-8C17-847871E72E41}"/>
              </a:ext>
            </a:extLst>
          </p:cNvPr>
          <p:cNvCxnSpPr>
            <a:cxnSpLocks/>
          </p:cNvCxnSpPr>
          <p:nvPr/>
        </p:nvCxnSpPr>
        <p:spPr>
          <a:xfrm flipV="1">
            <a:off x="5683756" y="2563091"/>
            <a:ext cx="2157917" cy="2969402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F4F5FDF-442F-984B-8209-0F211D8D1604}"/>
              </a:ext>
            </a:extLst>
          </p:cNvPr>
          <p:cNvSpPr/>
          <p:nvPr/>
        </p:nvSpPr>
        <p:spPr>
          <a:xfrm>
            <a:off x="637309" y="2305769"/>
            <a:ext cx="4696691" cy="1325563"/>
          </a:xfrm>
          <a:prstGeom prst="rect">
            <a:avLst/>
          </a:prstGeom>
          <a:noFill/>
          <a:ln>
            <a:solidFill>
              <a:srgbClr val="DA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01E19CA-10F2-6945-BE92-776221E37347}"/>
              </a:ext>
            </a:extLst>
          </p:cNvPr>
          <p:cNvSpPr/>
          <p:nvPr/>
        </p:nvSpPr>
        <p:spPr>
          <a:xfrm>
            <a:off x="765102" y="1992015"/>
            <a:ext cx="3187846" cy="627507"/>
          </a:xfrm>
          <a:prstGeom prst="roundRect">
            <a:avLst/>
          </a:prstGeom>
          <a:solidFill>
            <a:srgbClr val="DA615F"/>
          </a:solidFill>
          <a:ln>
            <a:solidFill>
              <a:srgbClr val="DA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/>
              <a:t>Translation</a:t>
            </a:r>
            <a:r>
              <a:rPr lang="zh-CN" altLang="en-US" sz="2600" dirty="0"/>
              <a:t> </a:t>
            </a:r>
            <a:r>
              <a:rPr lang="en-US" altLang="zh-CN" sz="2600" dirty="0"/>
              <a:t>formula</a:t>
            </a:r>
            <a:endParaRPr lang="en-US" sz="2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11B23-9BEC-D544-B193-C7EABE63D622}"/>
              </a:ext>
            </a:extLst>
          </p:cNvPr>
          <p:cNvSpPr txBox="1"/>
          <p:nvPr/>
        </p:nvSpPr>
        <p:spPr>
          <a:xfrm>
            <a:off x="6682360" y="1224492"/>
            <a:ext cx="245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47E31-5E3A-3344-BCC0-606AE2352B6F}"/>
              </a:ext>
            </a:extLst>
          </p:cNvPr>
          <p:cNvSpPr txBox="1"/>
          <p:nvPr/>
        </p:nvSpPr>
        <p:spPr>
          <a:xfrm>
            <a:off x="6233891" y="1647508"/>
            <a:ext cx="108065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  <a:p>
            <a:pPr algn="l">
              <a:lnSpc>
                <a:spcPts val="2600"/>
              </a:lnSpc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8FDDA-5CD1-834A-9A7D-F89129051026}"/>
              </a:ext>
            </a:extLst>
          </p:cNvPr>
          <p:cNvSpPr txBox="1"/>
          <p:nvPr/>
        </p:nvSpPr>
        <p:spPr>
          <a:xfrm>
            <a:off x="482211" y="3761213"/>
            <a:ext cx="33156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array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</a:t>
            </a:r>
            <a:endParaRPr lang="en-US" sz="2400" dirty="0">
              <a:solidFill>
                <a:srgbClr val="5B9BD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76DF2-720D-DF40-9C33-7A3ADAA6C2D5}"/>
              </a:ext>
            </a:extLst>
          </p:cNvPr>
          <p:cNvSpPr txBox="1"/>
          <p:nvPr/>
        </p:nvSpPr>
        <p:spPr>
          <a:xfrm>
            <a:off x="2295129" y="4245231"/>
            <a:ext cx="331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slot</a:t>
            </a:r>
            <a:r>
              <a:rPr lang="zh-CN" altLang="en-US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5B9BD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</a:t>
            </a:r>
            <a:endParaRPr lang="en-US" sz="2400" dirty="0">
              <a:solidFill>
                <a:srgbClr val="5B9BD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3DD0C7-A94A-3D4E-AE60-5CA03124CC26}"/>
              </a:ext>
            </a:extLst>
          </p:cNvPr>
          <p:cNvCxnSpPr>
            <a:cxnSpLocks/>
          </p:cNvCxnSpPr>
          <p:nvPr/>
        </p:nvCxnSpPr>
        <p:spPr>
          <a:xfrm flipV="1">
            <a:off x="1988431" y="3429000"/>
            <a:ext cx="0" cy="470631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97F8CF-7FF4-4D43-958B-24F6D5985FAB}"/>
              </a:ext>
            </a:extLst>
          </p:cNvPr>
          <p:cNvCxnSpPr>
            <a:cxnSpLocks/>
          </p:cNvCxnSpPr>
          <p:nvPr/>
        </p:nvCxnSpPr>
        <p:spPr>
          <a:xfrm flipV="1">
            <a:off x="3797849" y="3280498"/>
            <a:ext cx="0" cy="942380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18" grpId="0"/>
      <p:bldP spid="22" grpId="0" animBg="1"/>
      <p:bldP spid="23" grpId="0" animBg="1"/>
      <p:bldP spid="29" grpId="0"/>
      <p:bldP spid="30" grpId="0"/>
      <p:bldP spid="3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47335</TotalTime>
  <Words>954</Words>
  <Application>Microsoft Macintosh PowerPoint</Application>
  <PresentationFormat>Widescreen</PresentationFormat>
  <Paragraphs>349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Helvetica Neue</vt:lpstr>
      <vt:lpstr>Wingdings</vt:lpstr>
      <vt:lpstr>Office Theme</vt:lpstr>
      <vt:lpstr>1_Office Theme</vt:lpstr>
      <vt:lpstr>NetVRM: Virtual Register Memory for Programmable Networks</vt:lpstr>
      <vt:lpstr>Data plane objects</vt:lpstr>
      <vt:lpstr>PowerPoint Presentation</vt:lpstr>
      <vt:lpstr>Diminishing return</vt:lpstr>
      <vt:lpstr>Existing solutions and limitations</vt:lpstr>
      <vt:lpstr>Realizing dynamic register memory allocation</vt:lpstr>
      <vt:lpstr>NetVRM architecture</vt:lpstr>
      <vt:lpstr>Virtual register memory</vt:lpstr>
      <vt:lpstr>Address translation</vt:lpstr>
      <vt:lpstr>NetVRM architecture</vt:lpstr>
      <vt:lpstr>Problem formulation</vt:lpstr>
      <vt:lpstr>Scope of dynamic resource allocation</vt:lpstr>
      <vt:lpstr>Challenges for dynamic resource allocation</vt:lpstr>
      <vt:lpstr>Memory hit ratio by default</vt:lpstr>
      <vt:lpstr>Challenges for dynamic resource allocation</vt:lpstr>
      <vt:lpstr>Online utility curve estimation</vt:lpstr>
      <vt:lpstr>Dynamic resource allocation</vt:lpstr>
      <vt:lpstr>NetVRM architecture</vt:lpstr>
      <vt:lpstr>P4VRM compiler</vt:lpstr>
      <vt:lpstr>P4VRM compiler</vt:lpstr>
      <vt:lpstr>Implementation</vt:lpstr>
      <vt:lpstr>Evaluation</vt:lpstr>
      <vt:lpstr>Evaluation</vt:lpstr>
      <vt:lpstr>Control loop delay</vt:lpstr>
      <vt:lpstr>Generality</vt:lpstr>
      <vt:lpstr>Impact of allocation epochs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Harmonia: Near-Linear Scalability for Replicated Storage with In-Network Conflict Detection </dc:title>
  <dc:creator>Hang Zhu</dc:creator>
  <cp:lastModifiedBy>Hang Zhu</cp:lastModifiedBy>
  <cp:revision>1170</cp:revision>
  <dcterms:created xsi:type="dcterms:W3CDTF">2020-07-09T01:48:44Z</dcterms:created>
  <dcterms:modified xsi:type="dcterms:W3CDTF">2022-04-21T22:07:04Z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cd5554-7392-48bb-a738-f0f968bd337e_Enabled">
    <vt:lpwstr>true</vt:lpwstr>
  </property>
  <property fmtid="{D5CDD505-2E9C-101B-9397-08002B2CF9AE}" pid="3" name="MSIP_Label_72cd5554-7392-48bb-a738-f0f968bd337e_SetDate">
    <vt:lpwstr>2020-07-09T01:48:45-0500</vt:lpwstr>
  </property>
  <property fmtid="{D5CDD505-2E9C-101B-9397-08002B2CF9AE}" pid="4" name="MSIP_Label_72cd5554-7392-48bb-a738-f0f968bd337e_Method">
    <vt:lpwstr>Standard</vt:lpwstr>
  </property>
  <property fmtid="{D5CDD505-2E9C-101B-9397-08002B2CF9AE}" pid="5" name="MSIP_Label_72cd5554-7392-48bb-a738-f0f968bd337e_Name">
    <vt:lpwstr>72cd5554-7392-48bb-a738-f0f968bd337e</vt:lpwstr>
  </property>
  <property fmtid="{D5CDD505-2E9C-101B-9397-08002B2CF9AE}" pid="6" name="MSIP_Label_72cd5554-7392-48bb-a738-f0f968bd337e_SiteId">
    <vt:lpwstr>9fa4f438-b1e6-473b-803f-86f8aedf0dec</vt:lpwstr>
  </property>
  <property fmtid="{D5CDD505-2E9C-101B-9397-08002B2CF9AE}" pid="7" name="MSIP_Label_72cd5554-7392-48bb-a738-f0f968bd337e_ActionId">
    <vt:lpwstr>1a8cd79d-4a39-4ede-a994-0000f40fbaaf</vt:lpwstr>
  </property>
</Properties>
</file>