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73" r:id="rId3"/>
    <p:sldId id="377" r:id="rId4"/>
    <p:sldId id="378" r:id="rId5"/>
    <p:sldId id="365" r:id="rId6"/>
    <p:sldId id="396" r:id="rId7"/>
    <p:sldId id="368" r:id="rId8"/>
    <p:sldId id="366" r:id="rId9"/>
    <p:sldId id="374" r:id="rId10"/>
    <p:sldId id="381" r:id="rId11"/>
    <p:sldId id="382" r:id="rId12"/>
    <p:sldId id="383" r:id="rId13"/>
    <p:sldId id="384" r:id="rId14"/>
    <p:sldId id="262" r:id="rId15"/>
    <p:sldId id="261" r:id="rId16"/>
    <p:sldId id="263" r:id="rId17"/>
    <p:sldId id="385" r:id="rId18"/>
    <p:sldId id="264" r:id="rId19"/>
    <p:sldId id="386" r:id="rId20"/>
    <p:sldId id="265" r:id="rId21"/>
    <p:sldId id="387" r:id="rId22"/>
    <p:sldId id="388" r:id="rId23"/>
    <p:sldId id="395" r:id="rId24"/>
    <p:sldId id="390" r:id="rId25"/>
    <p:sldId id="391" r:id="rId26"/>
    <p:sldId id="392" r:id="rId27"/>
    <p:sldId id="393" r:id="rId28"/>
    <p:sldId id="274" r:id="rId29"/>
    <p:sldId id="276" r:id="rId30"/>
    <p:sldId id="273" r:id="rId31"/>
    <p:sldId id="277" r:id="rId32"/>
    <p:sldId id="3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655"/>
    <a:srgbClr val="D57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/>
    <p:restoredTop sz="76685"/>
  </p:normalViewPr>
  <p:slideViewPr>
    <p:cSldViewPr snapToGrid="0" snapToObjects="1">
      <p:cViewPr varScale="1">
        <p:scale>
          <a:sx n="93" d="100"/>
          <a:sy n="93" d="100"/>
        </p:scale>
        <p:origin x="1224" y="208"/>
      </p:cViewPr>
      <p:guideLst/>
    </p:cSldViewPr>
  </p:slideViewPr>
  <p:notesTextViewPr>
    <p:cViewPr>
      <p:scale>
        <a:sx n="1" d="1"/>
        <a:sy n="1" d="1"/>
      </p:scale>
      <p:origin x="0" y="-8"/>
    </p:cViewPr>
  </p:notesTextViewPr>
  <p:notesViewPr>
    <p:cSldViewPr snapToGrid="0" snapToObjects="1">
      <p:cViewPr varScale="1">
        <p:scale>
          <a:sx n="94" d="100"/>
          <a:sy n="94" d="100"/>
        </p:scale>
        <p:origin x="35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C6E6-52ED-C941-A185-F256323676C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66D2EBF9-689D-0A4D-989B-45A2E0D9B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everyone,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en-US" altLang="zh-CN" dirty="0"/>
              <a:t>:…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4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</a:p>
          <a:p>
            <a:r>
              <a:rPr lang="en-US" altLang="zh-CN" dirty="0"/>
              <a:t>Basically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questions:…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1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integrates inter-server scheduling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imbalance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intra-server scheduling in each 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alleviate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switch performs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at per-request granularity via three modules: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request scheduling module that selects a server for a new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incoming request based on server loads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request affinity module that forwards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packets of the same request to the same selected server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server tracking module that tracks the real-time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 on each server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 three modules are implemented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switch data plane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at line rate.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 centralized scheduler to queue and schedule requests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its own workers.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question: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schedule…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6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header,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fields,</a:t>
            </a:r>
            <a:r>
              <a:rPr lang="zh-CN" altLang="en-US" dirty="0"/>
              <a:t> </a:t>
            </a:r>
            <a:r>
              <a:rPr lang="en-US" altLang="zh-CN" dirty="0"/>
              <a:t>TYPE,</a:t>
            </a:r>
            <a:r>
              <a:rPr lang="zh-CN" altLang="en-US" dirty="0"/>
              <a:t> </a:t>
            </a:r>
            <a:r>
              <a:rPr lang="en-US" altLang="zh-CN" dirty="0"/>
              <a:t>indicating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type;</a:t>
            </a:r>
            <a:r>
              <a:rPr lang="zh-CN" altLang="en-US" dirty="0"/>
              <a:t> </a:t>
            </a:r>
            <a:r>
              <a:rPr lang="en-US" altLang="zh-CN" dirty="0"/>
              <a:t>REQ_ID,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real-time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orthogonal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and compatible with other network functionalities, 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flow/congestion control, which is typically implemented by the transport layer or the RPC layer.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switch keeps two sets of state. One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stores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mapping from the request IDs to the servers, and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stores the queue lengths of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1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 err="1"/>
              <a:t>ip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stored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array.</a:t>
            </a:r>
          </a:p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sampled</a:t>
            </a:r>
            <a:r>
              <a:rPr lang="zh-CN" altLang="en-US" dirty="0"/>
              <a:t> </a:t>
            </a:r>
            <a:r>
              <a:rPr lang="en-US" altLang="zh-CN" dirty="0"/>
              <a:t>server,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ip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loaded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fields.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power-of-k</a:t>
            </a:r>
            <a:r>
              <a:rPr lang="zh-CN" altLang="en-US" dirty="0"/>
              <a:t> </a:t>
            </a:r>
            <a:r>
              <a:rPr lang="en-US" altLang="zh-CN" dirty="0"/>
              <a:t>choices,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servers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chooses the one with the shortest 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using multiple stages to scan the server loads linearly,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tree-based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 with fewer stages.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comparisons between two servers in each layer of the tree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no dependencies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done in parallel 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stage.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2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multi-stage hash 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collisions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operations, including insert, read and remove.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insertion,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switch iterates over the stages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find an empty slot to insert a new request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1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handle many scheduling requirements.</a:t>
            </a:r>
          </a:p>
          <a:p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multi-queue</a:t>
            </a:r>
            <a:r>
              <a:rPr lang="zh-CN" altLang="en-US" dirty="0"/>
              <a:t> </a:t>
            </a:r>
            <a:r>
              <a:rPr lang="en-US" altLang="zh-CN" dirty="0"/>
              <a:t>support,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</a:p>
          <a:p>
            <a:r>
              <a:rPr lang="en-US" altLang="zh-CN" dirty="0"/>
              <a:t>Applications</a:t>
            </a:r>
            <a:r>
              <a:rPr lang="zh-CN" altLang="en-US" dirty="0"/>
              <a:t> </a:t>
            </a:r>
            <a:r>
              <a:rPr lang="en-US" altLang="zh-CN" dirty="0"/>
              <a:t>indicate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header.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 maintains the counters for each type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schedules requests based on the queue lengths of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type.</a:t>
            </a:r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 of common locality and placement constraints,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data locality and request dependency.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support data locality, applications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different LOCALITY values to represent different locality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dependency is supported using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 affinity: relevant requests carry the same REQ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headers, so that they will be sent to the same server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supports two resource allocation policies, including strict priority and weighted fair sharing. You can check our paper for more details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9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Barefoot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Tofino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8-core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shinjuku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open-loop an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 DPDK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 err="1"/>
              <a:t>github</a:t>
            </a:r>
            <a:r>
              <a:rPr lang="zh-CN" altLang="en-US" dirty="0"/>
              <a:t> </a:t>
            </a:r>
            <a:r>
              <a:rPr lang="en-US" altLang="zh-CN" dirty="0"/>
              <a:t>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latency.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Key-value</a:t>
            </a:r>
            <a:r>
              <a:rPr lang="zh-CN" altLang="en-US" dirty="0"/>
              <a:t> </a:t>
            </a:r>
            <a:r>
              <a:rPr lang="en-US" altLang="zh-CN" dirty="0"/>
              <a:t>stores,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ranking, transactional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stores.</a:t>
            </a:r>
          </a:p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 err="1"/>
              <a:t>tput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</a:p>
          <a:p>
            <a:r>
              <a:rPr lang="en-US" altLang="zh-CN" dirty="0"/>
              <a:t>tens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hundreds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microseconds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4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9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this talk, we talk about the first four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9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workloads,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distribution,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bimodal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trimodal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compare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 runs Shinjuku in the cluster,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requests 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randomly sent to the servers.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homogeneous</a:t>
            </a:r>
            <a:r>
              <a:rPr lang="zh-CN" altLang="en-US" dirty="0"/>
              <a:t> </a:t>
            </a:r>
            <a:r>
              <a:rPr lang="en-US" altLang="zh-CN" dirty="0"/>
              <a:t>servers.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 </a:t>
            </a:r>
            <a:r>
              <a:rPr lang="en-US" altLang="zh-CN" dirty="0"/>
              <a:t>worker</a:t>
            </a:r>
            <a:r>
              <a:rPr lang="zh-CN" altLang="en-US" dirty="0"/>
              <a:t> </a:t>
            </a:r>
            <a:r>
              <a:rPr lang="en-US" altLang="zh-CN" dirty="0"/>
              <a:t>cores,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intra-server</a:t>
            </a:r>
            <a:r>
              <a:rPr lang="zh-CN" altLang="en-US" dirty="0"/>
              <a:t> </a:t>
            </a:r>
            <a:r>
              <a:rPr lang="en-US" altLang="zh-CN" dirty="0"/>
              <a:t>scheduler.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4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case, four servers have four workers and the other four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 have seven workers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evaluates the cases when some servers are slower or some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cores of these servers are grabbed for other purposes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2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benefit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that it enables the system 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 out by adding servers, while achieving low tail latency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high throughput.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port </a:t>
            </a:r>
            <a:r>
              <a:rPr lang="en-US" altLang="zh-CN" dirty="0" err="1"/>
              <a:t>RackSched</a:t>
            </a:r>
            <a:r>
              <a:rPr lang="en-US" altLang="zh-CN" dirty="0"/>
              <a:t> to </a:t>
            </a:r>
            <a:r>
              <a:rPr lang="en-US" altLang="zh-CN" dirty="0" err="1"/>
              <a:t>RocksDB</a:t>
            </a:r>
            <a:r>
              <a:rPr lang="en-US" altLang="zh-CN" dirty="0"/>
              <a:t> and use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workloads,</a:t>
            </a:r>
          </a:p>
          <a:p>
            <a:r>
              <a:rPr lang="en-US" altLang="zh-CN" dirty="0"/>
              <a:t>Including a 90%-GET, 10%SCAN, and 50%-get, 50%-scan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break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50%-GET,</a:t>
            </a:r>
            <a:r>
              <a:rPr lang="zh-CN" altLang="en-US" dirty="0"/>
              <a:t> </a:t>
            </a:r>
            <a:r>
              <a:rPr lang="en-US" altLang="zh-CN" dirty="0"/>
              <a:t>50%-SCAN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figure(c)(d).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improvement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all requests does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come at the cost of sacrificing any individual request type.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5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Sampling-2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(po2),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sampling-4(po4),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shortest (which choose the server with the smallest queue length)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sampling two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servers have similar performance, because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enough randomization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Round-robin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herding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63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INT1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tracks...,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herding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INT3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INT1,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Proactive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precisely maintain the queue length for each server as packet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and retransmissions can introduce errors on the counters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6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client-based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R2P2,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recent solution that proposes a join-bounded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shortest-queue policy for request scheduling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R2P2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Client(100)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client performs the same policy 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tracks server queue lengths via piggybacking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its own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client-based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R2P2 does not have preemptive intra-server scheduling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head-of-line blocking.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1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conclude,</a:t>
            </a:r>
            <a:r>
              <a:rPr lang="zh-CN" altLang="en-US" dirty="0"/>
              <a:t> </a:t>
            </a:r>
            <a:r>
              <a:rPr lang="en-US" altLang="zh-CN" dirty="0"/>
              <a:t>Emerging workloads require microsecond-scale tail latency.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rack-level microsecond-scale 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scalability and low tail latency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two-layer 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ramework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microsecond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requirement,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plane</a:t>
            </a:r>
            <a:r>
              <a:rPr lang="zh-CN" altLang="en-US" dirty="0"/>
              <a:t> </a:t>
            </a:r>
            <a:r>
              <a:rPr lang="en-US" altLang="zh-CN" dirty="0" err="1"/>
              <a:t>Oses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Shinjuku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example.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Shinjuku uses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 mechanisms to implement preemption and context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switching,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dispatcher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intra-server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 err="1"/>
              <a:t>policie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 err="1"/>
              <a:t>cFCFS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worker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head-of-line blocking and address temporal 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imbalance between multiple cores.</a:t>
            </a:r>
            <a:endParaRPr lang="en-US" altLang="zh-CN" dirty="0"/>
          </a:p>
          <a:p>
            <a:r>
              <a:rPr lang="en-US" altLang="zh-CN" dirty="0" err="1"/>
              <a:t>cFCFS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first-come-first-serve,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low-dispersion workloads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PS(…),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near-optimal for heavy-tailed workloads or light-tailed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 with high dispersion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94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That’s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listening.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continue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increase,</a:t>
            </a:r>
            <a:r>
              <a:rPr lang="zh-CN" altLang="en-US" dirty="0"/>
              <a:t> </a:t>
            </a:r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enough.</a:t>
            </a:r>
            <a:r>
              <a:rPr lang="zh-CN" altLang="en-US" dirty="0"/>
              <a:t> </a:t>
            </a:r>
            <a:r>
              <a:rPr lang="en-US" altLang="zh-CN" dirty="0"/>
              <a:t>Serving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multi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rack,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termed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rack-scale</a:t>
            </a:r>
            <a:r>
              <a:rPr lang="zh-CN" altLang="en-US" dirty="0"/>
              <a:t> </a:t>
            </a:r>
            <a:r>
              <a:rPr lang="en-US" altLang="zh-CN" dirty="0"/>
              <a:t>computers,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Berkeley</a:t>
            </a:r>
            <a:r>
              <a:rPr lang="zh-CN" altLang="en-US" dirty="0"/>
              <a:t> </a:t>
            </a:r>
            <a:r>
              <a:rPr lang="en-US" altLang="zh-CN" dirty="0"/>
              <a:t>Firebox,</a:t>
            </a:r>
            <a:r>
              <a:rPr lang="zh-CN" altLang="en-US" dirty="0"/>
              <a:t> </a:t>
            </a: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HP</a:t>
            </a:r>
            <a:r>
              <a:rPr lang="zh-CN" altLang="en-US" dirty="0"/>
              <a:t> </a:t>
            </a:r>
            <a:r>
              <a:rPr lang="en-US" altLang="zh-CN" dirty="0"/>
              <a:t>“The</a:t>
            </a:r>
            <a:r>
              <a:rPr lang="zh-CN" altLang="en-US" dirty="0"/>
              <a:t> </a:t>
            </a:r>
            <a:r>
              <a:rPr lang="en-US" altLang="zh-CN" dirty="0"/>
              <a:t>Machine”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Naively,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policies,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 err="1"/>
              <a:t>cFCFS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directly implementing the centralized policies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challenging because they would require a centralized 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entire rack.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a single core is capable to handle the requests for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multi-core server, it is unlikely to scale to a multi-server rack 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hundreds to thousands of cores.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8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two-layer</a:t>
            </a:r>
            <a:r>
              <a:rPr lang="zh-CN" altLang="en-US" dirty="0"/>
              <a:t> </a:t>
            </a:r>
            <a:r>
              <a:rPr lang="en-US" altLang="zh-CN" dirty="0"/>
              <a:t>hierarchical</a:t>
            </a:r>
            <a:r>
              <a:rPr lang="zh-CN" altLang="en-US" dirty="0"/>
              <a:t> </a:t>
            </a:r>
            <a:r>
              <a:rPr lang="en-US" altLang="zh-CN" dirty="0"/>
              <a:t>scheduler,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 of an inter-server scheduler at the high level,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per-server schedulers at the low level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insight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that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sources of long tail latency—load imbalance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0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head-of-line blocking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Short requests get stuck behind long ones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decoupled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handled by separate mechanisms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inter-server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imbalance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intra-server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inter-server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 only needs to schedule requests across the servers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rack instead of across all cores, it still needs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 every request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commodity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turn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rate.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way to approximate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centralized scheduler with a two-layer scheduler</a:t>
            </a:r>
          </a:p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layers.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scheduler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cFCFS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all the inter-server and intra-server schedulers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cFCFS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cFCFS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requests,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challenging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switches.</a:t>
            </a:r>
          </a:p>
          <a:p>
            <a:r>
              <a:rPr lang="en-US" altLang="zh-CN" dirty="0"/>
              <a:t>JSQ</a:t>
            </a:r>
            <a:r>
              <a:rPr lang="zh-CN" altLang="en-US" dirty="0"/>
              <a:t> </a:t>
            </a:r>
            <a:r>
              <a:rPr lang="en-US" altLang="zh-CN" dirty="0"/>
              <a:t>(join-the-shortest-queue)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it‘s</a:t>
            </a:r>
            <a:r>
              <a:rPr lang="zh-CN" altLang="en-US" dirty="0"/>
              <a:t> </a:t>
            </a:r>
            <a:r>
              <a:rPr lang="en-US" altLang="zh-CN" dirty="0" err="1"/>
              <a:t>bufferless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 a request arrival, it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 forwards the request to the server with the shortest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queue.</a:t>
            </a:r>
            <a:endParaRPr lang="en-US" altLang="zh-CN" dirty="0"/>
          </a:p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conceptually</a:t>
            </a:r>
            <a:r>
              <a:rPr lang="zh-CN" altLang="en-US" dirty="0"/>
              <a:t> </a:t>
            </a:r>
            <a:r>
              <a:rPr lang="en-US" altLang="zh-CN" dirty="0"/>
              <a:t>simple,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requires the switch to know the exact queue length of 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 when scheduling a request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imperfect JSQ based on delayed server status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prone to herding, where several consecutive requests are sent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same server before the server load is updated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JSQ,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 k servers for each request and chooses the one 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load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distributed…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power-of-k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reconfigurations,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  clients with the same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 rate, a centralized scheduler can utilize n  times 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probing data as that of one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client-based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9330-5809-0849-B5E9-A2DF05F09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123CF-D624-9144-8ABD-22E2C9E8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7446-22AD-AF43-98D7-2C491E5E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700-E310-6147-8035-1F27E0CED781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B91-1C3D-6C4B-84C5-39290F62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E4DF-2E98-C449-ADB4-F8CBE729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06F3-4083-864F-8BCC-BB76EB2C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D7E6-CD5C-FB42-9548-F45F0225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021A-280F-9B40-B667-C396C9F3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63C-C999-1C45-B228-FA00053A2D71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7793-5EEB-CF49-8362-72DE3289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BE91-B8F8-8F4A-A532-3D2F489D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49D9D-A3DE-0A44-AC43-6011E7A1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CBD3F-A875-6744-AE91-24B7F794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612A-0243-544C-A2EE-8B58D550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3B9-A9CA-D347-BBEC-86F6F3D4A6B8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26F0-3C89-B548-B0CE-4EADF542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7F2C-05FE-374B-9780-F6998060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2B99-1877-1644-A0DB-854E1509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124C-1499-2045-84EA-3A76DBF7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54CD-8808-6342-B923-C26F3925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19-76EF-E54A-A87E-A6B58219DB99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06C4-A770-D241-B139-EA67F665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33C4-219D-BB4A-BF2B-24736831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6F5-B8FE-5049-8AC6-CCF4869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4E566-8BFD-F949-B2B8-F99E6904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86FF-E0D1-E946-8B0D-D51C35E8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33D7-552C-E14D-9CF3-4CC6CC2ABF2A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620B-1901-1949-A9F9-47E196CE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FA7E-7009-4C4D-9593-F736A2E4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16BB-F40C-D048-B3A4-77548AD5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5094-0F90-0F4E-AD2A-09C2F7128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698B1-0C10-C24D-BDCF-80E9FA08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70C8A-5C54-6047-9B8F-E2D1C7AF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40C1-1ACE-C24E-8E1C-4B377F54CAE3}" type="datetime1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7B25-8CB0-B445-956A-A470A69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4319-2C22-4943-9812-F4F130B3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D9C-65EF-8441-AFEC-CC0B8547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5D806-8611-9B41-B5EA-FAA4F12A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8145-30EA-4142-9A82-A4B916CA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13118-4DBF-DC43-B479-892291B9A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6BCD8-FC4E-5544-AB15-8CA59DDA1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FF387-C46C-8A45-A8EC-DBA87EE7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39D9-47F7-1C45-A400-076698B41A97}" type="datetime1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8E291-7E3E-414D-A7B1-FF13CDA7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A6821-B302-884A-BB90-BA12F55D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CBFA-6CBC-FE41-8D73-349F537B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25146-C3B0-9441-92D0-896426DC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079-AE3A-2044-8074-630E62DB0FE6}" type="datetime1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3C87D-062B-B545-8B64-5DE2F986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F52A-ED9B-A346-878E-F78BDADD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F481D-0012-4C4F-AA12-8B34C71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F369-767A-B84A-948A-4304A559ED87}" type="datetime1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9C33-CFEF-1D42-B8D6-E905DF58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99B9-24DB-2740-BA1F-96B6DFA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3E87-6DB4-BB42-8A62-C3D96FE8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412B-B340-9242-A060-3AC337DA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26A24-4778-0F40-9854-6FD4A9AD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3CA3-6A02-B240-A88F-A7F6D8B3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8D6-1782-6E4A-A070-98DF0F8D6DCE}" type="datetime1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64678-5F2D-F741-BB4D-E2732A5C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731A-90EE-B941-A135-B458F8D5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0046-F8A9-0B4B-9B4D-0E24879E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3A555-E2A8-7E46-9273-5A349D3A8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32205-D364-774C-9676-D1EE126E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5A61-C687-124E-9AB2-DEBA13FC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5C2A-9699-8945-83D9-DFBEA50C4DFB}" type="datetime1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DD31D-9E68-9E4B-8618-37757A4A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76E8-12C4-A049-9EA2-2BA65D1D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FD8E6-24A8-6B48-BA0A-5AFCB283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D16A1-62AF-7748-9FAC-18405F13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DDDA-3887-C64A-99FB-BBFB7E3E7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32C0-EC93-C84B-808E-9CE702574813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A3BE-067A-7446-9446-4292CAF3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ACF4-3E6D-7847-AD9B-429C8C9F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tif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3245-F348-C041-B10E-FFAAB9C0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RackSched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 Microsecond-Scale Scheduler for Rack-Scale Computers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0DF2B-676E-D54C-91EC-AB04A1B28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3109686"/>
            <a:ext cx="9144000" cy="1655762"/>
          </a:xfrm>
        </p:spPr>
        <p:txBody>
          <a:bodyPr/>
          <a:lstStyle/>
          <a:p>
            <a:r>
              <a:rPr lang="en-US" altLang="zh-CN" sz="2800" dirty="0"/>
              <a:t>Hang</a:t>
            </a:r>
            <a:r>
              <a:rPr lang="zh-CN" altLang="en-US" sz="2800" dirty="0"/>
              <a:t> </a:t>
            </a:r>
            <a:r>
              <a:rPr lang="en-US" altLang="zh-CN" sz="2800" dirty="0"/>
              <a:t>Zhu</a:t>
            </a:r>
          </a:p>
          <a:p>
            <a:r>
              <a:rPr lang="en-US" altLang="zh-CN" dirty="0"/>
              <a:t>Kostis</a:t>
            </a:r>
            <a:r>
              <a:rPr lang="zh-CN" altLang="en-US" dirty="0"/>
              <a:t> </a:t>
            </a:r>
            <a:r>
              <a:rPr lang="en-US" altLang="zh-CN" dirty="0" err="1"/>
              <a:t>Kaffes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Zixu</a:t>
            </a:r>
            <a:r>
              <a:rPr lang="zh-CN" altLang="en-US" dirty="0"/>
              <a:t>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 err="1"/>
              <a:t>Zhenming</a:t>
            </a:r>
            <a:r>
              <a:rPr lang="zh-CN" altLang="en-US" dirty="0"/>
              <a:t> </a:t>
            </a:r>
            <a:r>
              <a:rPr lang="en-US" altLang="zh-CN" dirty="0"/>
              <a:t>Liu,</a:t>
            </a:r>
            <a:r>
              <a:rPr lang="zh-CN" altLang="en-US" dirty="0"/>
              <a:t> </a:t>
            </a:r>
            <a:r>
              <a:rPr lang="en-US" altLang="zh-CN" dirty="0"/>
              <a:t>Christos </a:t>
            </a:r>
            <a:r>
              <a:rPr lang="en-US" altLang="zh-CN" dirty="0" err="1"/>
              <a:t>Kozyrakis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Ion</a:t>
            </a:r>
            <a:r>
              <a:rPr lang="zh-CN" altLang="en-US" dirty="0"/>
              <a:t> </a:t>
            </a:r>
            <a:r>
              <a:rPr lang="en-US" altLang="zh-CN" dirty="0" err="1"/>
              <a:t>Stoica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Xin</a:t>
            </a:r>
            <a:r>
              <a:rPr lang="zh-CN" altLang="en-US" dirty="0"/>
              <a:t> </a:t>
            </a:r>
            <a:r>
              <a:rPr lang="en-US" altLang="zh-CN" dirty="0" err="1"/>
              <a:t>Jin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CEA53-367C-9A4E-8F17-89246941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08" y="4765448"/>
            <a:ext cx="1879012" cy="91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BD336-A60E-954B-869A-7D5B1EAD6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792" y="4784473"/>
            <a:ext cx="1862469" cy="73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06218-90BE-5848-BAB7-095704EA1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720" y="4556054"/>
            <a:ext cx="2725775" cy="1194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E9E71-C866-9F43-84A2-A3BC153D2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308" y="4546961"/>
            <a:ext cx="1128815" cy="11288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0C12-E04F-C548-BC56-48F814F1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FDD4-B652-B945-A9F6-C4A5097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the </a:t>
            </a:r>
            <a:r>
              <a:rPr lang="en-US" dirty="0"/>
              <a:t>two-layer scheduling framework</a:t>
            </a:r>
            <a:r>
              <a:rPr lang="en-US" altLang="zh-CN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FDD4-B652-B945-A9F6-C4A5097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45655"/>
                </a:solidFill>
              </a:rPr>
              <a:t>What is the system architecture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8343-48C6-8741-B5C9-63BDB6C7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D1F4C-32B5-7746-8680-644B0C2C1ACA}"/>
              </a:ext>
            </a:extLst>
          </p:cNvPr>
          <p:cNvSpPr/>
          <p:nvPr/>
        </p:nvSpPr>
        <p:spPr>
          <a:xfrm>
            <a:off x="5224968" y="2441955"/>
            <a:ext cx="5852160" cy="3109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7E94D-5307-B345-8DE8-C89C2360DE49}"/>
              </a:ext>
            </a:extLst>
          </p:cNvPr>
          <p:cNvGrpSpPr/>
          <p:nvPr/>
        </p:nvGrpSpPr>
        <p:grpSpPr>
          <a:xfrm>
            <a:off x="5385053" y="2832188"/>
            <a:ext cx="5517105" cy="1309472"/>
            <a:chOff x="2595298" y="6934364"/>
            <a:chExt cx="5517105" cy="1309472"/>
          </a:xfrm>
        </p:grpSpPr>
        <p:sp>
          <p:nvSpPr>
            <p:cNvPr id="6" name="圆角矩形 24">
              <a:extLst>
                <a:ext uri="{FF2B5EF4-FFF2-40B4-BE49-F238E27FC236}">
                  <a16:creationId xmlns:a16="http://schemas.microsoft.com/office/drawing/2014/main" id="{ACA7988C-4D50-0044-955B-552B25F7126C}"/>
                </a:ext>
              </a:extLst>
            </p:cNvPr>
            <p:cNvSpPr/>
            <p:nvPr/>
          </p:nvSpPr>
          <p:spPr>
            <a:xfrm>
              <a:off x="2595298" y="6934364"/>
              <a:ext cx="5517105" cy="1309472"/>
            </a:xfrm>
            <a:prstGeom prst="roundRect">
              <a:avLst>
                <a:gd name="adj" fmla="val 13820"/>
              </a:avLst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" name="圆角矩形 24">
              <a:extLst>
                <a:ext uri="{FF2B5EF4-FFF2-40B4-BE49-F238E27FC236}">
                  <a16:creationId xmlns:a16="http://schemas.microsoft.com/office/drawing/2014/main" id="{6EF718E4-3E84-8D49-8694-330EFE8A8A9E}"/>
                </a:ext>
              </a:extLst>
            </p:cNvPr>
            <p:cNvSpPr/>
            <p:nvPr/>
          </p:nvSpPr>
          <p:spPr>
            <a:xfrm>
              <a:off x="2595298" y="6934364"/>
              <a:ext cx="5517105" cy="1309472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9804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A3B631-AE33-7942-AD81-D3E2569A87E8}"/>
              </a:ext>
            </a:extLst>
          </p:cNvPr>
          <p:cNvCxnSpPr/>
          <p:nvPr/>
        </p:nvCxnSpPr>
        <p:spPr>
          <a:xfrm flipV="1">
            <a:off x="6159983" y="2130309"/>
            <a:ext cx="0" cy="33178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442AF2-7040-7B49-83E1-B6CFB54D2C15}"/>
              </a:ext>
            </a:extLst>
          </p:cNvPr>
          <p:cNvCxnSpPr/>
          <p:nvPr/>
        </p:nvCxnSpPr>
        <p:spPr>
          <a:xfrm flipV="1">
            <a:off x="7941695" y="2130974"/>
            <a:ext cx="0" cy="33045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60BF61-D97B-7F4B-9573-ACF7694901DF}"/>
              </a:ext>
            </a:extLst>
          </p:cNvPr>
          <p:cNvCxnSpPr/>
          <p:nvPr/>
        </p:nvCxnSpPr>
        <p:spPr>
          <a:xfrm flipV="1">
            <a:off x="10113122" y="2130974"/>
            <a:ext cx="0" cy="33045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34B804-C00E-3141-80A2-9C0730526BCF}"/>
              </a:ext>
            </a:extLst>
          </p:cNvPr>
          <p:cNvSpPr/>
          <p:nvPr/>
        </p:nvSpPr>
        <p:spPr>
          <a:xfrm>
            <a:off x="9563096" y="1690688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8A4BEF-FB3A-204D-856F-1C30698A36D4}"/>
              </a:ext>
            </a:extLst>
          </p:cNvPr>
          <p:cNvSpPr/>
          <p:nvPr/>
        </p:nvSpPr>
        <p:spPr>
          <a:xfrm>
            <a:off x="7381685" y="1690688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E6C26EC-41C6-EA40-AD67-632A2E566EE6}"/>
              </a:ext>
            </a:extLst>
          </p:cNvPr>
          <p:cNvSpPr/>
          <p:nvPr/>
        </p:nvSpPr>
        <p:spPr>
          <a:xfrm>
            <a:off x="5588327" y="1690688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9D27D-95DD-B346-8A2E-D20BBF97072B}"/>
              </a:ext>
            </a:extLst>
          </p:cNvPr>
          <p:cNvSpPr txBox="1"/>
          <p:nvPr/>
        </p:nvSpPr>
        <p:spPr>
          <a:xfrm>
            <a:off x="7001988" y="2493634"/>
            <a:ext cx="22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Rack-Scale Computer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D4D347-5379-8340-A6B0-E156697C5E7F}"/>
              </a:ext>
            </a:extLst>
          </p:cNvPr>
          <p:cNvSpPr/>
          <p:nvPr/>
        </p:nvSpPr>
        <p:spPr>
          <a:xfrm>
            <a:off x="5523756" y="3107789"/>
            <a:ext cx="1143000" cy="5943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L2/L3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Routing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A081AA-B5B8-F24E-B817-4C66FF253148}"/>
              </a:ext>
            </a:extLst>
          </p:cNvPr>
          <p:cNvGrpSpPr>
            <a:grpSpLocks noChangeAspect="1"/>
          </p:cNvGrpSpPr>
          <p:nvPr/>
        </p:nvGrpSpPr>
        <p:grpSpPr>
          <a:xfrm>
            <a:off x="8821482" y="4862570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B20C91-5161-6142-A418-5B2A16424672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5962BB-D482-CF4C-845E-CB1CBCBE4B05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15FCC0-4244-8B4A-BFCD-00AB99256B2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2D6A33-34DF-3C43-8619-BD85122BD6B5}"/>
              </a:ext>
            </a:extLst>
          </p:cNvPr>
          <p:cNvCxnSpPr/>
          <p:nvPr/>
        </p:nvCxnSpPr>
        <p:spPr>
          <a:xfrm flipV="1">
            <a:off x="6158748" y="4142629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18F6D7-C50D-1442-919B-8BAAC2C3B777}"/>
              </a:ext>
            </a:extLst>
          </p:cNvPr>
          <p:cNvSpPr/>
          <p:nvPr/>
        </p:nvSpPr>
        <p:spPr>
          <a:xfrm>
            <a:off x="5385053" y="4408198"/>
            <a:ext cx="1554480" cy="1018472"/>
          </a:xfrm>
          <a:prstGeom prst="rect">
            <a:avLst/>
          </a:prstGeom>
          <a:solidFill>
            <a:srgbClr val="328C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FC7305-076F-AC4D-AD61-57B8A7B1F4B1}"/>
              </a:ext>
            </a:extLst>
          </p:cNvPr>
          <p:cNvSpPr/>
          <p:nvPr/>
        </p:nvSpPr>
        <p:spPr>
          <a:xfrm>
            <a:off x="5550340" y="4977392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505709-7D68-4C49-8F94-A32E82C23827}"/>
              </a:ext>
            </a:extLst>
          </p:cNvPr>
          <p:cNvSpPr/>
          <p:nvPr/>
        </p:nvSpPr>
        <p:spPr>
          <a:xfrm>
            <a:off x="5865605" y="4977392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37A425-E5BF-8243-85F5-8D3B2C1AFFB5}"/>
              </a:ext>
            </a:extLst>
          </p:cNvPr>
          <p:cNvSpPr/>
          <p:nvPr/>
        </p:nvSpPr>
        <p:spPr>
          <a:xfrm>
            <a:off x="6545647" y="4977392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550038-B076-1F41-B702-BAC2ACCB2EBD}"/>
              </a:ext>
            </a:extLst>
          </p:cNvPr>
          <p:cNvSpPr/>
          <p:nvPr/>
        </p:nvSpPr>
        <p:spPr>
          <a:xfrm>
            <a:off x="5550340" y="4491252"/>
            <a:ext cx="1223907" cy="365760"/>
          </a:xfrm>
          <a:prstGeom prst="rect">
            <a:avLst/>
          </a:prstGeom>
          <a:solidFill>
            <a:srgbClr val="CD53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CCF85D-E12D-0F47-BEA8-91FCB53F27CC}"/>
              </a:ext>
            </a:extLst>
          </p:cNvPr>
          <p:cNvCxnSpPr>
            <a:stCxn id="22" idx="0"/>
          </p:cNvCxnSpPr>
          <p:nvPr/>
        </p:nvCxnSpPr>
        <p:spPr>
          <a:xfrm flipV="1">
            <a:off x="5664640" y="4845614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57AE2A-B3E1-F149-AC98-5FD2513B9C07}"/>
              </a:ext>
            </a:extLst>
          </p:cNvPr>
          <p:cNvCxnSpPr>
            <a:stCxn id="23" idx="0"/>
          </p:cNvCxnSpPr>
          <p:nvPr/>
        </p:nvCxnSpPr>
        <p:spPr>
          <a:xfrm flipV="1">
            <a:off x="5979905" y="4845614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FE19FA-CB96-534F-9BFA-C0338EE6A105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6656477" y="4845614"/>
            <a:ext cx="347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579ED6-8382-7744-B768-5A4B9826F608}"/>
              </a:ext>
            </a:extLst>
          </p:cNvPr>
          <p:cNvGrpSpPr>
            <a:grpSpLocks noChangeAspect="1"/>
          </p:cNvGrpSpPr>
          <p:nvPr/>
        </p:nvGrpSpPr>
        <p:grpSpPr>
          <a:xfrm>
            <a:off x="6180870" y="5059688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822855-A2C4-9F45-A528-7A3F38C15BD1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E12848-86B3-9347-9F45-5985165BFADB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3605BB-0CD6-524F-98BA-61EEB2C7BB84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5C98875-7C2D-2345-905E-A946D4DF8F3B}"/>
              </a:ext>
            </a:extLst>
          </p:cNvPr>
          <p:cNvSpPr txBox="1"/>
          <p:nvPr/>
        </p:nvSpPr>
        <p:spPr>
          <a:xfrm>
            <a:off x="5532474" y="5178661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Worker Threads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EC747D-FBF4-DC48-8E1E-32E5FF5E1CE6}"/>
              </a:ext>
            </a:extLst>
          </p:cNvPr>
          <p:cNvCxnSpPr/>
          <p:nvPr/>
        </p:nvCxnSpPr>
        <p:spPr>
          <a:xfrm flipV="1">
            <a:off x="7962584" y="4142629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5C83B2-1AAC-6F40-9A8C-62DF35A35F94}"/>
              </a:ext>
            </a:extLst>
          </p:cNvPr>
          <p:cNvCxnSpPr/>
          <p:nvPr/>
        </p:nvCxnSpPr>
        <p:spPr>
          <a:xfrm flipV="1">
            <a:off x="10113122" y="4142629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6899E5B-FE59-2640-8B30-0C5C20B289E5}"/>
              </a:ext>
            </a:extLst>
          </p:cNvPr>
          <p:cNvSpPr/>
          <p:nvPr/>
        </p:nvSpPr>
        <p:spPr>
          <a:xfrm>
            <a:off x="7009437" y="3107789"/>
            <a:ext cx="109728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Request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5982E4-23A3-0142-9499-48C31C2F3DA3}"/>
              </a:ext>
            </a:extLst>
          </p:cNvPr>
          <p:cNvSpPr/>
          <p:nvPr/>
        </p:nvSpPr>
        <p:spPr>
          <a:xfrm>
            <a:off x="9434724" y="3107789"/>
            <a:ext cx="105156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Tracking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31F9D5-B6F7-8C4F-8EDD-B26E7719E912}"/>
              </a:ext>
            </a:extLst>
          </p:cNvPr>
          <p:cNvSpPr/>
          <p:nvPr/>
        </p:nvSpPr>
        <p:spPr>
          <a:xfrm>
            <a:off x="8222081" y="3107789"/>
            <a:ext cx="109728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Request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Affinity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03BA4C-C328-F342-8055-A898585CD037}"/>
              </a:ext>
            </a:extLst>
          </p:cNvPr>
          <p:cNvSpPr txBox="1"/>
          <p:nvPr/>
        </p:nvSpPr>
        <p:spPr>
          <a:xfrm>
            <a:off x="7551245" y="3673022"/>
            <a:ext cx="2244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9573F-2463-BA43-9DB3-8BAAA130B54A}"/>
              </a:ext>
            </a:extLst>
          </p:cNvPr>
          <p:cNvSpPr txBox="1"/>
          <p:nvPr/>
        </p:nvSpPr>
        <p:spPr>
          <a:xfrm>
            <a:off x="5514868" y="3736522"/>
            <a:ext cx="120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sp>
        <p:nvSpPr>
          <p:cNvPr id="41" name="圆角矩形 24">
            <a:extLst>
              <a:ext uri="{FF2B5EF4-FFF2-40B4-BE49-F238E27FC236}">
                <a16:creationId xmlns:a16="http://schemas.microsoft.com/office/drawing/2014/main" id="{5CBBCAFF-CE12-2E40-BE43-9E808C76DB9C}"/>
              </a:ext>
            </a:extLst>
          </p:cNvPr>
          <p:cNvSpPr/>
          <p:nvPr/>
        </p:nvSpPr>
        <p:spPr>
          <a:xfrm>
            <a:off x="6774247" y="2956266"/>
            <a:ext cx="3923339" cy="1074630"/>
          </a:xfrm>
          <a:prstGeom prst="roundRect">
            <a:avLst>
              <a:gd name="adj" fmla="val 13820"/>
            </a:avLst>
          </a:prstGeom>
          <a:noFill/>
          <a:ln w="15875" cap="flat" cmpd="sng" algn="ctr">
            <a:solidFill>
              <a:schemeClr val="tx1"/>
            </a:solidFill>
            <a:prstDash val="lgDash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zh-CN" altLang="en-US" sz="1600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A3E346-A52C-E140-AA87-2BD9D099F2A0}"/>
              </a:ext>
            </a:extLst>
          </p:cNvPr>
          <p:cNvGrpSpPr>
            <a:grpSpLocks noChangeAspect="1"/>
          </p:cNvGrpSpPr>
          <p:nvPr/>
        </p:nvGrpSpPr>
        <p:grpSpPr>
          <a:xfrm>
            <a:off x="8796082" y="1873568"/>
            <a:ext cx="397301" cy="91440"/>
            <a:chOff x="9779907" y="1771252"/>
            <a:chExt cx="595952" cy="137160"/>
          </a:xfrm>
          <a:solidFill>
            <a:srgbClr val="4ABDAC">
              <a:alpha val="74902"/>
            </a:srgbClr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A0FA4A-7700-5B42-983D-98721FA0120B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37912B8-4A74-1445-8DF4-6F322BD799FF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6566E45-944C-F849-AAE9-38CE783286C5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D700A47-F61F-C547-88BA-CBB8D0592129}"/>
              </a:ext>
            </a:extLst>
          </p:cNvPr>
          <p:cNvSpPr/>
          <p:nvPr/>
        </p:nvSpPr>
        <p:spPr>
          <a:xfrm>
            <a:off x="7179442" y="4402122"/>
            <a:ext cx="1554480" cy="1018472"/>
          </a:xfrm>
          <a:prstGeom prst="rect">
            <a:avLst/>
          </a:prstGeom>
          <a:solidFill>
            <a:srgbClr val="328C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9DA4D1-2D47-144A-AB46-8F172FD8FFA5}"/>
              </a:ext>
            </a:extLst>
          </p:cNvPr>
          <p:cNvSpPr/>
          <p:nvPr/>
        </p:nvSpPr>
        <p:spPr>
          <a:xfrm>
            <a:off x="7344729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BA68D3-0EB4-F845-9D97-1D5012B616C4}"/>
              </a:ext>
            </a:extLst>
          </p:cNvPr>
          <p:cNvSpPr/>
          <p:nvPr/>
        </p:nvSpPr>
        <p:spPr>
          <a:xfrm>
            <a:off x="7659994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7619C4-1D16-0D49-9EDF-B6A35EEF2AB6}"/>
              </a:ext>
            </a:extLst>
          </p:cNvPr>
          <p:cNvSpPr/>
          <p:nvPr/>
        </p:nvSpPr>
        <p:spPr>
          <a:xfrm>
            <a:off x="8340036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C5ADDC-E855-224E-A2D3-FBDB26013282}"/>
              </a:ext>
            </a:extLst>
          </p:cNvPr>
          <p:cNvSpPr/>
          <p:nvPr/>
        </p:nvSpPr>
        <p:spPr>
          <a:xfrm>
            <a:off x="7344729" y="4485176"/>
            <a:ext cx="1223907" cy="365760"/>
          </a:xfrm>
          <a:prstGeom prst="rect">
            <a:avLst/>
          </a:prstGeom>
          <a:solidFill>
            <a:srgbClr val="CD53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FD2F5F9-F70A-254F-9AD0-FA5971FD3A77}"/>
              </a:ext>
            </a:extLst>
          </p:cNvPr>
          <p:cNvCxnSpPr/>
          <p:nvPr/>
        </p:nvCxnSpPr>
        <p:spPr>
          <a:xfrm flipV="1">
            <a:off x="7459029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4B66867-70F5-DA44-A06E-08E619D031C0}"/>
              </a:ext>
            </a:extLst>
          </p:cNvPr>
          <p:cNvCxnSpPr/>
          <p:nvPr/>
        </p:nvCxnSpPr>
        <p:spPr>
          <a:xfrm flipV="1">
            <a:off x="7774294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310E02-D7E2-1446-BD25-93D3C5F04119}"/>
              </a:ext>
            </a:extLst>
          </p:cNvPr>
          <p:cNvCxnSpPr/>
          <p:nvPr/>
        </p:nvCxnSpPr>
        <p:spPr>
          <a:xfrm flipH="1" flipV="1">
            <a:off x="8450866" y="4839538"/>
            <a:ext cx="347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C29B7E-6917-8D40-9180-C0A25A681297}"/>
              </a:ext>
            </a:extLst>
          </p:cNvPr>
          <p:cNvGrpSpPr>
            <a:grpSpLocks noChangeAspect="1"/>
          </p:cNvGrpSpPr>
          <p:nvPr/>
        </p:nvGrpSpPr>
        <p:grpSpPr>
          <a:xfrm>
            <a:off x="7975259" y="505361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CD0DC2C-188C-044C-A3C9-D4E6CA3B594B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DC36CDB-11BE-6F4A-A1E3-64CE5289565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7E6D93-1F04-6E49-A517-8C5DBCFE4B5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21C296E-EE4F-0445-BA85-009D48F7D7CB}"/>
              </a:ext>
            </a:extLst>
          </p:cNvPr>
          <p:cNvSpPr txBox="1"/>
          <p:nvPr/>
        </p:nvSpPr>
        <p:spPr>
          <a:xfrm>
            <a:off x="7326863" y="5172585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Worker Threads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2DC89-6143-F844-A913-14E05AFB80D8}"/>
              </a:ext>
            </a:extLst>
          </p:cNvPr>
          <p:cNvSpPr/>
          <p:nvPr/>
        </p:nvSpPr>
        <p:spPr>
          <a:xfrm>
            <a:off x="9339068" y="4402122"/>
            <a:ext cx="1554480" cy="1018472"/>
          </a:xfrm>
          <a:prstGeom prst="rect">
            <a:avLst/>
          </a:prstGeom>
          <a:solidFill>
            <a:srgbClr val="328C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505CC9-F3B4-C248-9BE1-9C34F50D030F}"/>
              </a:ext>
            </a:extLst>
          </p:cNvPr>
          <p:cNvSpPr/>
          <p:nvPr/>
        </p:nvSpPr>
        <p:spPr>
          <a:xfrm>
            <a:off x="9504355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D2E286-D61A-CB41-B215-EFA69B9195C9}"/>
              </a:ext>
            </a:extLst>
          </p:cNvPr>
          <p:cNvSpPr/>
          <p:nvPr/>
        </p:nvSpPr>
        <p:spPr>
          <a:xfrm>
            <a:off x="9819620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D5E277-4A8A-BD4B-ABD5-585AA9C90AE7}"/>
              </a:ext>
            </a:extLst>
          </p:cNvPr>
          <p:cNvSpPr/>
          <p:nvPr/>
        </p:nvSpPr>
        <p:spPr>
          <a:xfrm>
            <a:off x="10499662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6277E15-5D9A-7142-9589-70BD75BA5D67}"/>
              </a:ext>
            </a:extLst>
          </p:cNvPr>
          <p:cNvSpPr/>
          <p:nvPr/>
        </p:nvSpPr>
        <p:spPr>
          <a:xfrm>
            <a:off x="9504355" y="4485176"/>
            <a:ext cx="1223907" cy="365760"/>
          </a:xfrm>
          <a:prstGeom prst="rect">
            <a:avLst/>
          </a:prstGeom>
          <a:solidFill>
            <a:srgbClr val="CD53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Scheduler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8670166-475F-CC4C-BEA9-507094401934}"/>
              </a:ext>
            </a:extLst>
          </p:cNvPr>
          <p:cNvCxnSpPr/>
          <p:nvPr/>
        </p:nvCxnSpPr>
        <p:spPr>
          <a:xfrm flipV="1">
            <a:off x="9618655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4F6F4DC-529C-4B4C-9BCB-4937E8203588}"/>
              </a:ext>
            </a:extLst>
          </p:cNvPr>
          <p:cNvCxnSpPr/>
          <p:nvPr/>
        </p:nvCxnSpPr>
        <p:spPr>
          <a:xfrm flipV="1">
            <a:off x="9933920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4A36703-9345-A64C-BF09-BDFB80D8913B}"/>
              </a:ext>
            </a:extLst>
          </p:cNvPr>
          <p:cNvCxnSpPr/>
          <p:nvPr/>
        </p:nvCxnSpPr>
        <p:spPr>
          <a:xfrm flipH="1" flipV="1">
            <a:off x="10610492" y="4839538"/>
            <a:ext cx="347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996746-BBFC-E64B-A562-2844009D7120}"/>
              </a:ext>
            </a:extLst>
          </p:cNvPr>
          <p:cNvGrpSpPr>
            <a:grpSpLocks noChangeAspect="1"/>
          </p:cNvGrpSpPr>
          <p:nvPr/>
        </p:nvGrpSpPr>
        <p:grpSpPr>
          <a:xfrm>
            <a:off x="10134885" y="505361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7C58C4C-6584-AD4D-99EF-5183EECD391B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69522BF-34F2-F24E-A98A-29F258D79F4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248C82-B8F7-274D-9D17-35704F05B75C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B050302-3497-AF48-96E4-0F004ECBFA58}"/>
              </a:ext>
            </a:extLst>
          </p:cNvPr>
          <p:cNvSpPr txBox="1"/>
          <p:nvPr/>
        </p:nvSpPr>
        <p:spPr>
          <a:xfrm>
            <a:off x="9486489" y="5172585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Worker Threads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BE4AD01-00F0-6046-B792-EE291176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86" y="2956266"/>
            <a:ext cx="4399797" cy="3109149"/>
          </a:xfrm>
        </p:spPr>
        <p:txBody>
          <a:bodyPr/>
          <a:lstStyle/>
          <a:p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</a:p>
          <a:p>
            <a:pPr marL="742950" lvl="1" indent="-285750"/>
            <a:r>
              <a:rPr lang="en-US" altLang="zh-CN" dirty="0"/>
              <a:t>Handle temporal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imbalance</a:t>
            </a:r>
          </a:p>
          <a:p>
            <a:pPr marL="457200" lvl="1" indent="0">
              <a:buNone/>
            </a:pPr>
            <a:endParaRPr lang="en-US" altLang="zh-CN" sz="900" dirty="0"/>
          </a:p>
          <a:p>
            <a:r>
              <a:rPr lang="en-US" altLang="zh-CN" dirty="0"/>
              <a:t>Intra-server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</a:p>
          <a:p>
            <a:pPr marL="742950" lvl="1" indent="-285750"/>
            <a:r>
              <a:rPr lang="en-US" altLang="zh-CN" dirty="0"/>
              <a:t>Handle head-of-line</a:t>
            </a:r>
            <a:r>
              <a:rPr lang="zh-CN" altLang="en-US" dirty="0"/>
              <a:t> </a:t>
            </a:r>
            <a:r>
              <a:rPr lang="en-US" altLang="zh-CN" dirty="0"/>
              <a:t>blocking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A2BE9-C059-2848-8652-0523FFF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>
                <a:solidFill>
                  <a:srgbClr val="D45655"/>
                </a:solidFill>
              </a:rPr>
              <a:t>How </a:t>
            </a:r>
            <a:r>
              <a:rPr lang="en-US" altLang="zh-CN" dirty="0">
                <a:solidFill>
                  <a:srgbClr val="D45655"/>
                </a:solidFill>
              </a:rPr>
              <a:t>to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process/</a:t>
            </a:r>
            <a:r>
              <a:rPr lang="en-US" dirty="0">
                <a:solidFill>
                  <a:srgbClr val="D45655"/>
                </a:solidFill>
              </a:rPr>
              <a:t>schedule requests based on the server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dirty="0">
                <a:solidFill>
                  <a:srgbClr val="D45655"/>
                </a:solidFill>
              </a:rPr>
              <a:t>loads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090AD2-ED13-B24B-BC0C-1CCA1A70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1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87B0-80CC-A74B-92C3-F47B4CAB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format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CBC38-60D9-3E40-B112-BE46B90BB2C2}"/>
              </a:ext>
            </a:extLst>
          </p:cNvPr>
          <p:cNvSpPr>
            <a:spLocks/>
          </p:cNvSpPr>
          <p:nvPr/>
        </p:nvSpPr>
        <p:spPr>
          <a:xfrm>
            <a:off x="2089424" y="2660045"/>
            <a:ext cx="1148822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ETH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316CD-62E9-FC4A-BBCC-5E41CA6A8D5F}"/>
              </a:ext>
            </a:extLst>
          </p:cNvPr>
          <p:cNvSpPr>
            <a:spLocks/>
          </p:cNvSpPr>
          <p:nvPr/>
        </p:nvSpPr>
        <p:spPr>
          <a:xfrm>
            <a:off x="3228870" y="2660045"/>
            <a:ext cx="919144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4629E-9831-B64D-B374-4BA7DCBDEE0F}"/>
              </a:ext>
            </a:extLst>
          </p:cNvPr>
          <p:cNvSpPr>
            <a:spLocks/>
          </p:cNvSpPr>
          <p:nvPr/>
        </p:nvSpPr>
        <p:spPr>
          <a:xfrm>
            <a:off x="4148014" y="2660045"/>
            <a:ext cx="128016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TCP/UDP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DC012-30DA-2849-88A5-96B0339417FE}"/>
              </a:ext>
            </a:extLst>
          </p:cNvPr>
          <p:cNvSpPr>
            <a:spLocks/>
          </p:cNvSpPr>
          <p:nvPr/>
        </p:nvSpPr>
        <p:spPr>
          <a:xfrm>
            <a:off x="5428174" y="2660045"/>
            <a:ext cx="822960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6A716-A378-834F-B440-6C7224DD476F}"/>
              </a:ext>
            </a:extLst>
          </p:cNvPr>
          <p:cNvSpPr>
            <a:spLocks/>
          </p:cNvSpPr>
          <p:nvPr/>
        </p:nvSpPr>
        <p:spPr>
          <a:xfrm>
            <a:off x="7248097" y="2660045"/>
            <a:ext cx="822960" cy="370438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LOAD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83266-9894-5046-97D4-5120443F2F13}"/>
              </a:ext>
            </a:extLst>
          </p:cNvPr>
          <p:cNvSpPr>
            <a:spLocks/>
          </p:cNvSpPr>
          <p:nvPr/>
        </p:nvSpPr>
        <p:spPr>
          <a:xfrm>
            <a:off x="8071057" y="2660045"/>
            <a:ext cx="1827543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Payload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A0A1003-FC98-8948-BDCC-CABE009EA96A}"/>
              </a:ext>
            </a:extLst>
          </p:cNvPr>
          <p:cNvSpPr/>
          <p:nvPr/>
        </p:nvSpPr>
        <p:spPr>
          <a:xfrm rot="16200000">
            <a:off x="3629507" y="654877"/>
            <a:ext cx="258586" cy="33387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699FD-0E6E-5D4D-8267-33002E6D4115}"/>
              </a:ext>
            </a:extLst>
          </p:cNvPr>
          <p:cNvSpPr txBox="1"/>
          <p:nvPr/>
        </p:nvSpPr>
        <p:spPr>
          <a:xfrm>
            <a:off x="2834699" y="1825625"/>
            <a:ext cx="2145716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Existing Protocols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C5420A7-0A39-7641-AAE3-9587F1C61193}"/>
              </a:ext>
            </a:extLst>
          </p:cNvPr>
          <p:cNvSpPr/>
          <p:nvPr/>
        </p:nvSpPr>
        <p:spPr>
          <a:xfrm rot="16200000">
            <a:off x="6596336" y="1011210"/>
            <a:ext cx="297682" cy="26339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BCC46-D212-D849-9566-D4275F6E6359}"/>
              </a:ext>
            </a:extLst>
          </p:cNvPr>
          <p:cNvSpPr txBox="1"/>
          <p:nvPr/>
        </p:nvSpPr>
        <p:spPr>
          <a:xfrm>
            <a:off x="5736025" y="183041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Helvetica Neue" charset="0"/>
                <a:ea typeface="Helvetica Neue" charset="0"/>
                <a:cs typeface="Helvetica Neue" charset="0"/>
              </a:rPr>
              <a:t>RackSched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Header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4FBDCF2-9399-E24F-88E5-676F8ECF7C76}"/>
              </a:ext>
            </a:extLst>
          </p:cNvPr>
          <p:cNvSpPr/>
          <p:nvPr/>
        </p:nvSpPr>
        <p:spPr>
          <a:xfrm>
            <a:off x="5500430" y="3312441"/>
            <a:ext cx="1463040" cy="565675"/>
          </a:xfrm>
          <a:prstGeom prst="wedgeRoundRectCallout">
            <a:avLst>
              <a:gd name="adj1" fmla="val -33883"/>
              <a:gd name="adj2" fmla="val -9965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REQF,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REQR,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REP,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etc.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FD12231-25D7-9A46-A6FC-259E93DEEE8F}"/>
              </a:ext>
            </a:extLst>
          </p:cNvPr>
          <p:cNvSpPr/>
          <p:nvPr/>
        </p:nvSpPr>
        <p:spPr>
          <a:xfrm>
            <a:off x="4260760" y="3309795"/>
            <a:ext cx="1126929" cy="565675"/>
          </a:xfrm>
          <a:prstGeom prst="wedgeRoundRectCallout">
            <a:avLst>
              <a:gd name="adj1" fmla="val -25666"/>
              <a:gd name="adj2" fmla="val -9560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reserved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port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03A302E-B0C8-5F4A-B9E5-3E7567463F45}"/>
              </a:ext>
            </a:extLst>
          </p:cNvPr>
          <p:cNvSpPr/>
          <p:nvPr/>
        </p:nvSpPr>
        <p:spPr>
          <a:xfrm rot="5400000" flipV="1">
            <a:off x="3006127" y="2292095"/>
            <a:ext cx="225186" cy="205859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06AFF-AF2A-F341-B2BA-B996068018EE}"/>
              </a:ext>
            </a:extLst>
          </p:cNvPr>
          <p:cNvSpPr txBox="1"/>
          <p:nvPr/>
        </p:nvSpPr>
        <p:spPr>
          <a:xfrm>
            <a:off x="2427769" y="3433980"/>
            <a:ext cx="1675459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" charset="0"/>
                <a:ea typeface="Helvetica Neue" charset="0"/>
                <a:cs typeface="Helvetica Neue" charset="0"/>
              </a:rPr>
              <a:t>L2/L3 Routing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6F4DC3-BDA9-D747-AA75-D523897183A9}"/>
              </a:ext>
            </a:extLst>
          </p:cNvPr>
          <p:cNvSpPr>
            <a:spLocks/>
          </p:cNvSpPr>
          <p:nvPr/>
        </p:nvSpPr>
        <p:spPr>
          <a:xfrm>
            <a:off x="6242257" y="2660581"/>
            <a:ext cx="1005840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REQ_ID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1696A-495F-524F-8A1D-48E83E62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2923-2380-1C49-9AF0-42A3989B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9C6113-6970-9947-9207-9BBDB3A33047}"/>
              </a:ext>
            </a:extLst>
          </p:cNvPr>
          <p:cNvSpPr/>
          <p:nvPr/>
        </p:nvSpPr>
        <p:spPr>
          <a:xfrm>
            <a:off x="4367184" y="1615379"/>
            <a:ext cx="689049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83FCD7-BF83-4943-8A58-138B62B84A3B}"/>
              </a:ext>
            </a:extLst>
          </p:cNvPr>
          <p:cNvCxnSpPr/>
          <p:nvPr/>
        </p:nvCxnSpPr>
        <p:spPr>
          <a:xfrm flipV="1">
            <a:off x="5093819" y="1843979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B98EA4-2740-8D47-86EA-9A50865BB97F}"/>
              </a:ext>
            </a:extLst>
          </p:cNvPr>
          <p:cNvSpPr txBox="1"/>
          <p:nvPr/>
        </p:nvSpPr>
        <p:spPr>
          <a:xfrm>
            <a:off x="4345268" y="2246053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37874-5AA3-7945-A05D-3D52B2D8CAB7}"/>
              </a:ext>
            </a:extLst>
          </p:cNvPr>
          <p:cNvSpPr/>
          <p:nvPr/>
        </p:nvSpPr>
        <p:spPr>
          <a:xfrm>
            <a:off x="5816121" y="2308118"/>
            <a:ext cx="2461047" cy="2144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586556-A882-D34E-8FC3-5D4EE714D333}"/>
              </a:ext>
            </a:extLst>
          </p:cNvPr>
          <p:cNvGrpSpPr/>
          <p:nvPr/>
        </p:nvGrpSpPr>
        <p:grpSpPr>
          <a:xfrm>
            <a:off x="5598250" y="1418051"/>
            <a:ext cx="2931330" cy="851856"/>
            <a:chOff x="2891877" y="1806499"/>
            <a:chExt cx="2931330" cy="851856"/>
          </a:xfrm>
        </p:grpSpPr>
        <p:sp>
          <p:nvSpPr>
            <p:cNvPr id="9" name="圆角矩形 24">
              <a:extLst>
                <a:ext uri="{FF2B5EF4-FFF2-40B4-BE49-F238E27FC236}">
                  <a16:creationId xmlns:a16="http://schemas.microsoft.com/office/drawing/2014/main" id="{8553E2C8-BDA4-B445-BC8E-48D53B7F390A}"/>
                </a:ext>
              </a:extLst>
            </p:cNvPr>
            <p:cNvSpPr/>
            <p:nvPr/>
          </p:nvSpPr>
          <p:spPr>
            <a:xfrm>
              <a:off x="2891877" y="1806499"/>
              <a:ext cx="2931330" cy="851856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ADC26E-F001-8849-BBE1-462013798C12}"/>
                </a:ext>
              </a:extLst>
            </p:cNvPr>
            <p:cNvSpPr/>
            <p:nvPr/>
          </p:nvSpPr>
          <p:spPr>
            <a:xfrm>
              <a:off x="3136882" y="1927708"/>
              <a:ext cx="1200008" cy="412193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Insert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C8C2D5-3503-AF45-88BB-12FD44841CBA}"/>
                </a:ext>
              </a:extLst>
            </p:cNvPr>
            <p:cNvSpPr/>
            <p:nvPr/>
          </p:nvSpPr>
          <p:spPr>
            <a:xfrm>
              <a:off x="4434676" y="1929964"/>
              <a:ext cx="1136119" cy="409937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Read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88BE9C-8864-EF47-BCA0-493C0E2D12F9}"/>
                </a:ext>
              </a:extLst>
            </p:cNvPr>
            <p:cNvSpPr/>
            <p:nvPr/>
          </p:nvSpPr>
          <p:spPr>
            <a:xfrm>
              <a:off x="3258607" y="2307101"/>
              <a:ext cx="1040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ReqTable</a:t>
              </a:r>
              <a:endParaRPr lang="en-US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931302-556C-5249-9330-DECD182B6BCB}"/>
                </a:ext>
              </a:extLst>
            </p:cNvPr>
            <p:cNvSpPr/>
            <p:nvPr/>
          </p:nvSpPr>
          <p:spPr>
            <a:xfrm>
              <a:off x="4412340" y="2307101"/>
              <a:ext cx="113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LoadTable</a:t>
              </a:r>
              <a:endParaRPr lang="en-US" sz="16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C8CA2E-B8EE-AB4C-B1E4-38DF7A81A1DF}"/>
              </a:ext>
            </a:extLst>
          </p:cNvPr>
          <p:cNvCxnSpPr/>
          <p:nvPr/>
        </p:nvCxnSpPr>
        <p:spPr>
          <a:xfrm flipV="1">
            <a:off x="8569049" y="1843979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EBE52-54DD-4547-9D7D-E6CD50D68345}"/>
              </a:ext>
            </a:extLst>
          </p:cNvPr>
          <p:cNvSpPr/>
          <p:nvPr/>
        </p:nvSpPr>
        <p:spPr>
          <a:xfrm>
            <a:off x="9213981" y="2299202"/>
            <a:ext cx="1313108" cy="2322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BEF74C-855E-0749-8FAC-8DCC1A8C7517}"/>
              </a:ext>
            </a:extLst>
          </p:cNvPr>
          <p:cNvGrpSpPr/>
          <p:nvPr/>
        </p:nvGrpSpPr>
        <p:grpSpPr>
          <a:xfrm>
            <a:off x="9093296" y="1418051"/>
            <a:ext cx="1554480" cy="851856"/>
            <a:chOff x="6018623" y="1806499"/>
            <a:chExt cx="1554480" cy="8518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208EF4-C137-4340-8D89-A460FB396019}"/>
                </a:ext>
              </a:extLst>
            </p:cNvPr>
            <p:cNvSpPr/>
            <p:nvPr/>
          </p:nvSpPr>
          <p:spPr>
            <a:xfrm>
              <a:off x="6018623" y="1806499"/>
              <a:ext cx="1554480" cy="851856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99C15B-058F-7748-9876-B819BF003C1C}"/>
                </a:ext>
              </a:extLst>
            </p:cNvPr>
            <p:cNvSpPr/>
            <p:nvPr/>
          </p:nvSpPr>
          <p:spPr>
            <a:xfrm>
              <a:off x="6183910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F2180B-75DE-174F-B830-D31A6F71541C}"/>
                </a:ext>
              </a:extLst>
            </p:cNvPr>
            <p:cNvSpPr/>
            <p:nvPr/>
          </p:nvSpPr>
          <p:spPr>
            <a:xfrm>
              <a:off x="6499176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B93CC3-491E-F946-8E37-9426FD95432F}"/>
                </a:ext>
              </a:extLst>
            </p:cNvPr>
            <p:cNvSpPr/>
            <p:nvPr/>
          </p:nvSpPr>
          <p:spPr>
            <a:xfrm>
              <a:off x="7179218" y="2362993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68289C6-ED35-274A-989A-77210B40DC9B}"/>
                </a:ext>
              </a:extLst>
            </p:cNvPr>
            <p:cNvCxnSpPr/>
            <p:nvPr/>
          </p:nvCxnSpPr>
          <p:spPr>
            <a:xfrm flipV="1">
              <a:off x="6298210" y="2231215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92086B-6E41-4943-A718-C5C07557AFF6}"/>
                </a:ext>
              </a:extLst>
            </p:cNvPr>
            <p:cNvCxnSpPr/>
            <p:nvPr/>
          </p:nvCxnSpPr>
          <p:spPr>
            <a:xfrm flipV="1">
              <a:off x="6613474" y="2231216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0BA1AF-39BE-454A-B27C-79A99514F708}"/>
                </a:ext>
              </a:extLst>
            </p:cNvPr>
            <p:cNvCxnSpPr/>
            <p:nvPr/>
          </p:nvCxnSpPr>
          <p:spPr>
            <a:xfrm flipH="1" flipV="1">
              <a:off x="7290046" y="2231217"/>
              <a:ext cx="347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693828-585D-B44C-8FA4-0C301044EA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4438" y="2445291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45FDB2C-FC84-C64A-829E-A52ACA13D7AD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F649A5D-D3BC-224C-AFCE-55DF6D8F9A80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F566B9C-5027-FE47-B534-82FD6A9EAEA7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B3FC6A-A956-1F49-9564-0B3F7644E7F6}"/>
                </a:ext>
              </a:extLst>
            </p:cNvPr>
            <p:cNvSpPr/>
            <p:nvPr/>
          </p:nvSpPr>
          <p:spPr>
            <a:xfrm>
              <a:off x="6183909" y="1864153"/>
              <a:ext cx="1223907" cy="365760"/>
            </a:xfrm>
            <a:prstGeom prst="rect">
              <a:avLst/>
            </a:prstGeom>
            <a:solidFill>
              <a:srgbClr val="CD536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Intra-Server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Scheduler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A8F6459-A753-114C-85AB-6037FAF11F2B}"/>
              </a:ext>
            </a:extLst>
          </p:cNvPr>
          <p:cNvSpPr/>
          <p:nvPr/>
        </p:nvSpPr>
        <p:spPr>
          <a:xfrm>
            <a:off x="4367184" y="3266461"/>
            <a:ext cx="689049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41A939-69EC-0E45-936C-E913DEBD8526}"/>
              </a:ext>
            </a:extLst>
          </p:cNvPr>
          <p:cNvCxnSpPr/>
          <p:nvPr/>
        </p:nvCxnSpPr>
        <p:spPr>
          <a:xfrm flipV="1">
            <a:off x="5093819" y="3495061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66F5EA-9DDE-E148-A4A5-804451B8C92D}"/>
              </a:ext>
            </a:extLst>
          </p:cNvPr>
          <p:cNvSpPr txBox="1"/>
          <p:nvPr/>
        </p:nvSpPr>
        <p:spPr>
          <a:xfrm>
            <a:off x="4345268" y="3897135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61D4CA-1038-5F4C-AD8B-C9F2846A122A}"/>
              </a:ext>
            </a:extLst>
          </p:cNvPr>
          <p:cNvSpPr/>
          <p:nvPr/>
        </p:nvSpPr>
        <p:spPr>
          <a:xfrm>
            <a:off x="5816121" y="3959200"/>
            <a:ext cx="2461047" cy="2144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DB0F7C-2971-CA44-9304-17157FB88F92}"/>
              </a:ext>
            </a:extLst>
          </p:cNvPr>
          <p:cNvGrpSpPr/>
          <p:nvPr/>
        </p:nvGrpSpPr>
        <p:grpSpPr>
          <a:xfrm>
            <a:off x="5598250" y="3069133"/>
            <a:ext cx="2931330" cy="851856"/>
            <a:chOff x="2891877" y="1806499"/>
            <a:chExt cx="2931330" cy="851856"/>
          </a:xfrm>
        </p:grpSpPr>
        <p:sp>
          <p:nvSpPr>
            <p:cNvPr id="34" name="圆角矩形 24">
              <a:extLst>
                <a:ext uri="{FF2B5EF4-FFF2-40B4-BE49-F238E27FC236}">
                  <a16:creationId xmlns:a16="http://schemas.microsoft.com/office/drawing/2014/main" id="{86905733-72C0-FC42-A522-E9E643949FE5}"/>
                </a:ext>
              </a:extLst>
            </p:cNvPr>
            <p:cNvSpPr/>
            <p:nvPr/>
          </p:nvSpPr>
          <p:spPr>
            <a:xfrm>
              <a:off x="2891877" y="1806499"/>
              <a:ext cx="2931330" cy="851856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77FF33-81D2-8C44-9A96-2A1476B501C7}"/>
                </a:ext>
              </a:extLst>
            </p:cNvPr>
            <p:cNvSpPr/>
            <p:nvPr/>
          </p:nvSpPr>
          <p:spPr>
            <a:xfrm>
              <a:off x="3136882" y="1927708"/>
              <a:ext cx="1200008" cy="412193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Read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DB26B3-E070-754B-BCFA-B5C6A3AE782A}"/>
                </a:ext>
              </a:extLst>
            </p:cNvPr>
            <p:cNvSpPr/>
            <p:nvPr/>
          </p:nvSpPr>
          <p:spPr>
            <a:xfrm>
              <a:off x="4434676" y="1929964"/>
              <a:ext cx="1136119" cy="409937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F7ECCF-8DA6-524A-9D09-B3560DD17DE5}"/>
                </a:ext>
              </a:extLst>
            </p:cNvPr>
            <p:cNvSpPr/>
            <p:nvPr/>
          </p:nvSpPr>
          <p:spPr>
            <a:xfrm>
              <a:off x="3258607" y="2307101"/>
              <a:ext cx="1040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ReqTable</a:t>
              </a:r>
              <a:endParaRPr lang="en-US" sz="16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3CD6B3-9E2B-AA4C-97E3-45C8C2228DD0}"/>
                </a:ext>
              </a:extLst>
            </p:cNvPr>
            <p:cNvSpPr/>
            <p:nvPr/>
          </p:nvSpPr>
          <p:spPr>
            <a:xfrm>
              <a:off x="4412340" y="2307101"/>
              <a:ext cx="113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LoadTable</a:t>
              </a:r>
              <a:endParaRPr lang="en-US" sz="1600" dirty="0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E57D02-6871-FC4A-8C43-D38446E74A2A}"/>
              </a:ext>
            </a:extLst>
          </p:cNvPr>
          <p:cNvCxnSpPr/>
          <p:nvPr/>
        </p:nvCxnSpPr>
        <p:spPr>
          <a:xfrm flipV="1">
            <a:off x="8569049" y="3495061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D3DC183-59A7-A542-81F7-41B9D8E58AAF}"/>
              </a:ext>
            </a:extLst>
          </p:cNvPr>
          <p:cNvSpPr/>
          <p:nvPr/>
        </p:nvSpPr>
        <p:spPr>
          <a:xfrm>
            <a:off x="9213981" y="3950284"/>
            <a:ext cx="1313108" cy="2322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A9F9BD-17C6-104A-BA6D-F78BA8D09A09}"/>
              </a:ext>
            </a:extLst>
          </p:cNvPr>
          <p:cNvGrpSpPr/>
          <p:nvPr/>
        </p:nvGrpSpPr>
        <p:grpSpPr>
          <a:xfrm>
            <a:off x="9093296" y="3069133"/>
            <a:ext cx="1554480" cy="851856"/>
            <a:chOff x="6018623" y="1806499"/>
            <a:chExt cx="1554480" cy="85185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6C5291-FA7E-CA42-A62A-D3B488ABB56D}"/>
                </a:ext>
              </a:extLst>
            </p:cNvPr>
            <p:cNvSpPr/>
            <p:nvPr/>
          </p:nvSpPr>
          <p:spPr>
            <a:xfrm>
              <a:off x="6018623" y="1806499"/>
              <a:ext cx="1554480" cy="851856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0AECF6E-B8E7-BF4E-8C8D-DBF7FCF51B1C}"/>
                </a:ext>
              </a:extLst>
            </p:cNvPr>
            <p:cNvSpPr/>
            <p:nvPr/>
          </p:nvSpPr>
          <p:spPr>
            <a:xfrm>
              <a:off x="6183910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FA606C-730E-DF48-A833-CFE313033EAC}"/>
                </a:ext>
              </a:extLst>
            </p:cNvPr>
            <p:cNvSpPr/>
            <p:nvPr/>
          </p:nvSpPr>
          <p:spPr>
            <a:xfrm>
              <a:off x="6499176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9DEC87-98BC-B349-9A87-FED6DCE20EDE}"/>
                </a:ext>
              </a:extLst>
            </p:cNvPr>
            <p:cNvSpPr/>
            <p:nvPr/>
          </p:nvSpPr>
          <p:spPr>
            <a:xfrm>
              <a:off x="7179218" y="2362993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10413CD-683B-644F-8022-F54695A18DB8}"/>
                </a:ext>
              </a:extLst>
            </p:cNvPr>
            <p:cNvCxnSpPr/>
            <p:nvPr/>
          </p:nvCxnSpPr>
          <p:spPr>
            <a:xfrm flipV="1">
              <a:off x="6298210" y="2231215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7C628EA-AA0E-ED4B-93E7-BD7966375278}"/>
                </a:ext>
              </a:extLst>
            </p:cNvPr>
            <p:cNvCxnSpPr/>
            <p:nvPr/>
          </p:nvCxnSpPr>
          <p:spPr>
            <a:xfrm flipV="1">
              <a:off x="6613474" y="2231216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B410EE-BA4C-9F4D-84CA-6DBA6034E171}"/>
                </a:ext>
              </a:extLst>
            </p:cNvPr>
            <p:cNvCxnSpPr/>
            <p:nvPr/>
          </p:nvCxnSpPr>
          <p:spPr>
            <a:xfrm flipH="1" flipV="1">
              <a:off x="7290046" y="2231217"/>
              <a:ext cx="347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452BA27-5F2F-DB45-8661-7E99C98778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4438" y="2445291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65E1A31-CE9B-6D45-9F12-DB6DBEB7CB3A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65A42D8-D18D-F542-B4E5-D815EFF9971C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30A24E5-C014-7A45-99BA-81BC58B07C3B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17184B-092C-6642-B45A-D34504B0D19E}"/>
                </a:ext>
              </a:extLst>
            </p:cNvPr>
            <p:cNvSpPr/>
            <p:nvPr/>
          </p:nvSpPr>
          <p:spPr>
            <a:xfrm>
              <a:off x="6183909" y="1864153"/>
              <a:ext cx="1223907" cy="365760"/>
            </a:xfrm>
            <a:prstGeom prst="rect">
              <a:avLst/>
            </a:prstGeom>
            <a:solidFill>
              <a:srgbClr val="CD536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Intra-Server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Scheduler</a:t>
              </a:r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277DA1E-7F8E-644D-944E-7E489C3EA1B2}"/>
              </a:ext>
            </a:extLst>
          </p:cNvPr>
          <p:cNvSpPr/>
          <p:nvPr/>
        </p:nvSpPr>
        <p:spPr>
          <a:xfrm>
            <a:off x="4389100" y="4978258"/>
            <a:ext cx="689049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7CC5690-C31B-7440-AC73-5AA7D2194087}"/>
              </a:ext>
            </a:extLst>
          </p:cNvPr>
          <p:cNvCxnSpPr/>
          <p:nvPr/>
        </p:nvCxnSpPr>
        <p:spPr>
          <a:xfrm flipH="1" flipV="1">
            <a:off x="5115735" y="5206858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6EA16AA-640E-0E41-9ACF-D4BDB4824215}"/>
              </a:ext>
            </a:extLst>
          </p:cNvPr>
          <p:cNvSpPr txBox="1"/>
          <p:nvPr/>
        </p:nvSpPr>
        <p:spPr>
          <a:xfrm>
            <a:off x="4367184" y="5608932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697262-C979-B740-B00A-445C48ADDDB3}"/>
              </a:ext>
            </a:extLst>
          </p:cNvPr>
          <p:cNvSpPr/>
          <p:nvPr/>
        </p:nvSpPr>
        <p:spPr>
          <a:xfrm>
            <a:off x="5838037" y="5670997"/>
            <a:ext cx="2461047" cy="2144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488EF1-ACD5-2A47-9638-63CE70445061}"/>
              </a:ext>
            </a:extLst>
          </p:cNvPr>
          <p:cNvGrpSpPr/>
          <p:nvPr/>
        </p:nvGrpSpPr>
        <p:grpSpPr>
          <a:xfrm>
            <a:off x="5620166" y="4780930"/>
            <a:ext cx="2931330" cy="851856"/>
            <a:chOff x="2891877" y="1806499"/>
            <a:chExt cx="2931330" cy="851856"/>
          </a:xfrm>
        </p:grpSpPr>
        <p:sp>
          <p:nvSpPr>
            <p:cNvPr id="59" name="圆角矩形 24">
              <a:extLst>
                <a:ext uri="{FF2B5EF4-FFF2-40B4-BE49-F238E27FC236}">
                  <a16:creationId xmlns:a16="http://schemas.microsoft.com/office/drawing/2014/main" id="{C2C3B3D9-B3D6-CC48-89D0-A3E0F7E85A2F}"/>
                </a:ext>
              </a:extLst>
            </p:cNvPr>
            <p:cNvSpPr/>
            <p:nvPr/>
          </p:nvSpPr>
          <p:spPr>
            <a:xfrm>
              <a:off x="2891877" y="1806499"/>
              <a:ext cx="2931330" cy="851856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95C2567-485C-2249-8076-88BA52296982}"/>
                </a:ext>
              </a:extLst>
            </p:cNvPr>
            <p:cNvSpPr/>
            <p:nvPr/>
          </p:nvSpPr>
          <p:spPr>
            <a:xfrm>
              <a:off x="3136882" y="1927708"/>
              <a:ext cx="1200008" cy="412193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Remove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02DC1A5-1C6C-9048-8DD8-8ACEEBD38B42}"/>
                </a:ext>
              </a:extLst>
            </p:cNvPr>
            <p:cNvSpPr/>
            <p:nvPr/>
          </p:nvSpPr>
          <p:spPr>
            <a:xfrm>
              <a:off x="4434676" y="1929964"/>
              <a:ext cx="1136119" cy="409937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Update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9E81B6-4F22-154A-ADE9-AD0FBC67B2F2}"/>
                </a:ext>
              </a:extLst>
            </p:cNvPr>
            <p:cNvSpPr/>
            <p:nvPr/>
          </p:nvSpPr>
          <p:spPr>
            <a:xfrm>
              <a:off x="3258607" y="2307101"/>
              <a:ext cx="1040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ReqTable</a:t>
              </a:r>
              <a:endParaRPr lang="en-US" sz="16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271036-A284-664A-8559-3358803C5318}"/>
                </a:ext>
              </a:extLst>
            </p:cNvPr>
            <p:cNvSpPr/>
            <p:nvPr/>
          </p:nvSpPr>
          <p:spPr>
            <a:xfrm>
              <a:off x="4412340" y="2307101"/>
              <a:ext cx="113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LoadTable</a:t>
              </a:r>
              <a:endParaRPr lang="en-US" sz="1600" dirty="0"/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1658F36-AB0E-DF4E-A9D7-7B5C60813D10}"/>
              </a:ext>
            </a:extLst>
          </p:cNvPr>
          <p:cNvCxnSpPr/>
          <p:nvPr/>
        </p:nvCxnSpPr>
        <p:spPr>
          <a:xfrm flipH="1" flipV="1">
            <a:off x="8590965" y="5206858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5C9738C-6745-9E42-B80B-DA55BA757BBE}"/>
              </a:ext>
            </a:extLst>
          </p:cNvPr>
          <p:cNvSpPr/>
          <p:nvPr/>
        </p:nvSpPr>
        <p:spPr>
          <a:xfrm>
            <a:off x="9235897" y="5662081"/>
            <a:ext cx="1313108" cy="2322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E61FDF-5AE4-A44E-A175-F8F6B4AFAD21}"/>
              </a:ext>
            </a:extLst>
          </p:cNvPr>
          <p:cNvGrpSpPr/>
          <p:nvPr/>
        </p:nvGrpSpPr>
        <p:grpSpPr>
          <a:xfrm>
            <a:off x="9115212" y="4780930"/>
            <a:ext cx="1554480" cy="851856"/>
            <a:chOff x="6018623" y="1806499"/>
            <a:chExt cx="1554480" cy="85185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05B0960-98EC-3446-951B-86068D8EAD9D}"/>
                </a:ext>
              </a:extLst>
            </p:cNvPr>
            <p:cNvSpPr/>
            <p:nvPr/>
          </p:nvSpPr>
          <p:spPr>
            <a:xfrm>
              <a:off x="6018623" y="1806499"/>
              <a:ext cx="1554480" cy="851856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EE15B7-64FE-9C41-B5A0-AF08C384161D}"/>
                </a:ext>
              </a:extLst>
            </p:cNvPr>
            <p:cNvSpPr/>
            <p:nvPr/>
          </p:nvSpPr>
          <p:spPr>
            <a:xfrm>
              <a:off x="6183910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FC12C63-3CD8-2441-9524-B9BEDC57F2D7}"/>
                </a:ext>
              </a:extLst>
            </p:cNvPr>
            <p:cNvSpPr/>
            <p:nvPr/>
          </p:nvSpPr>
          <p:spPr>
            <a:xfrm>
              <a:off x="6499176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30610BB-F0F0-D648-A67C-E2B050AD6525}"/>
                </a:ext>
              </a:extLst>
            </p:cNvPr>
            <p:cNvSpPr/>
            <p:nvPr/>
          </p:nvSpPr>
          <p:spPr>
            <a:xfrm>
              <a:off x="7179218" y="2362993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DD8F99A-0EE2-F945-9A93-FD5F7AD6E626}"/>
                </a:ext>
              </a:extLst>
            </p:cNvPr>
            <p:cNvCxnSpPr/>
            <p:nvPr/>
          </p:nvCxnSpPr>
          <p:spPr>
            <a:xfrm flipV="1">
              <a:off x="6298210" y="2231215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35F1FF2-4965-0E4B-AAAE-889B3B4DC42B}"/>
                </a:ext>
              </a:extLst>
            </p:cNvPr>
            <p:cNvCxnSpPr/>
            <p:nvPr/>
          </p:nvCxnSpPr>
          <p:spPr>
            <a:xfrm flipV="1">
              <a:off x="6613474" y="2231216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F33ACBD-D038-FA49-BA47-E78C278DC8A5}"/>
                </a:ext>
              </a:extLst>
            </p:cNvPr>
            <p:cNvCxnSpPr/>
            <p:nvPr/>
          </p:nvCxnSpPr>
          <p:spPr>
            <a:xfrm flipH="1" flipV="1">
              <a:off x="7290046" y="2231217"/>
              <a:ext cx="347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5DF6D3-6F1F-774D-AA82-0537C9441A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4438" y="2445291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A953610-2A8E-FD4E-810D-BB371760F5CB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5082AB9-BB30-3F49-ACB8-06FB4042CEFB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1D1BAB1-438A-F740-A39B-A57E014CA21C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7423F92-5EBB-7945-8459-6A8605766593}"/>
                </a:ext>
              </a:extLst>
            </p:cNvPr>
            <p:cNvSpPr/>
            <p:nvPr/>
          </p:nvSpPr>
          <p:spPr>
            <a:xfrm>
              <a:off x="6183909" y="1864153"/>
              <a:ext cx="1223907" cy="365760"/>
            </a:xfrm>
            <a:prstGeom prst="rect">
              <a:avLst/>
            </a:prstGeom>
            <a:solidFill>
              <a:srgbClr val="CD536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Intra-Server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Scheduler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F84036A-B052-2749-9B79-7CDCEB890C7C}"/>
              </a:ext>
            </a:extLst>
          </p:cNvPr>
          <p:cNvSpPr txBox="1"/>
          <p:nvPr/>
        </p:nvSpPr>
        <p:spPr>
          <a:xfrm>
            <a:off x="838200" y="1643924"/>
            <a:ext cx="35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altLang="zh-CN" sz="20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C87604-9BF2-D140-8B7C-03A6DD6968CC}"/>
              </a:ext>
            </a:extLst>
          </p:cNvPr>
          <p:cNvSpPr txBox="1"/>
          <p:nvPr/>
        </p:nvSpPr>
        <p:spPr>
          <a:xfrm>
            <a:off x="836001" y="3270943"/>
            <a:ext cx="356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following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3EE2FA-45DF-034C-A978-53BC6FDFE8B4}"/>
              </a:ext>
            </a:extLst>
          </p:cNvPr>
          <p:cNvSpPr txBox="1"/>
          <p:nvPr/>
        </p:nvSpPr>
        <p:spPr>
          <a:xfrm>
            <a:off x="831764" y="4991656"/>
            <a:ext cx="35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reply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FB38D-BE1F-724D-A6EA-18EA7AC3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40" grpId="0"/>
      <p:bldP spid="54" grpId="0" animBg="1"/>
      <p:bldP spid="56" grpId="0"/>
      <p:bldP spid="57" grpId="0"/>
      <p:bldP spid="65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439D-E410-8946-BDDE-C7082537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6848D-5717-9D47-AC3A-0725F55490F4}"/>
              </a:ext>
            </a:extLst>
          </p:cNvPr>
          <p:cNvSpPr/>
          <p:nvPr/>
        </p:nvSpPr>
        <p:spPr>
          <a:xfrm>
            <a:off x="2192306" y="1918321"/>
            <a:ext cx="6985029" cy="16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0E0D2C-A187-584E-8E63-5D85DC36F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38819"/>
              </p:ext>
            </p:extLst>
          </p:nvPr>
        </p:nvGraphicFramePr>
        <p:xfrm>
          <a:off x="2324735" y="2064081"/>
          <a:ext cx="3117501" cy="140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83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pkt.dstip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== 10.0.0.1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Action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meta.load_i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=</a:t>
                      </a:r>
                    </a:p>
                    <a:p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   array[</a:t>
                      </a:r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rand_i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].load</a:t>
                      </a:r>
                    </a:p>
                    <a:p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meta.ip_i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=</a:t>
                      </a:r>
                    </a:p>
                    <a:p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   array[</a:t>
                      </a:r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rand_i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].</a:t>
                      </a:r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ip</a:t>
                      </a:r>
                      <a:endParaRPr lang="en-US" altLang="zh-CN" sz="160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0AB6BB-9E60-2C42-8FC6-F08E15F5F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62079"/>
              </p:ext>
            </p:extLst>
          </p:nvPr>
        </p:nvGraphicFramePr>
        <p:xfrm>
          <a:off x="5974124" y="2024573"/>
          <a:ext cx="3076968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1.0.0.1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1.0.0.2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1.0.0.3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20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10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30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8C7F6E-C8DF-0F47-B5DE-3D373FE278A9}"/>
              </a:ext>
            </a:extLst>
          </p:cNvPr>
          <p:cNvSpPr txBox="1"/>
          <p:nvPr/>
        </p:nvSpPr>
        <p:spPr>
          <a:xfrm>
            <a:off x="6781035" y="3009364"/>
            <a:ext cx="148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Register Array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504875-EE36-914C-9174-5F91F5224040}"/>
              </a:ext>
            </a:extLst>
          </p:cNvPr>
          <p:cNvCxnSpPr/>
          <p:nvPr/>
        </p:nvCxnSpPr>
        <p:spPr>
          <a:xfrm>
            <a:off x="5537392" y="2639927"/>
            <a:ext cx="30437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>
            <a:extLst>
              <a:ext uri="{FF2B5EF4-FFF2-40B4-BE49-F238E27FC236}">
                <a16:creationId xmlns:a16="http://schemas.microsoft.com/office/drawing/2014/main" id="{41DC7E96-A867-9940-96CB-571F0FF85C5A}"/>
              </a:ext>
            </a:extLst>
          </p:cNvPr>
          <p:cNvSpPr/>
          <p:nvPr/>
        </p:nvSpPr>
        <p:spPr>
          <a:xfrm rot="5400000">
            <a:off x="3685903" y="3652722"/>
            <a:ext cx="274320" cy="2743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65F99-E845-B34A-9A38-A343B38731E4}"/>
              </a:ext>
            </a:extLst>
          </p:cNvPr>
          <p:cNvSpPr txBox="1"/>
          <p:nvPr/>
        </p:nvSpPr>
        <p:spPr>
          <a:xfrm>
            <a:off x="3980620" y="3584698"/>
            <a:ext cx="99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zoom-</a:t>
            </a:r>
            <a:r>
              <a:rPr lang="en-US" altLang="zh-CN" sz="1600" dirty="0"/>
              <a:t>out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B2261-A90A-5D4E-999E-FD26A285A3D8}"/>
              </a:ext>
            </a:extLst>
          </p:cNvPr>
          <p:cNvSpPr txBox="1"/>
          <p:nvPr/>
        </p:nvSpPr>
        <p:spPr>
          <a:xfrm>
            <a:off x="6477247" y="5543942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tree-based parallel</a:t>
            </a:r>
          </a:p>
          <a:p>
            <a:pPr algn="ctr"/>
            <a:r>
              <a:rPr lang="en-US" sz="1600" dirty="0"/>
              <a:t>computation of min()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57668A-8781-BD48-8B30-1056BC2957C0}"/>
              </a:ext>
            </a:extLst>
          </p:cNvPr>
          <p:cNvCxnSpPr/>
          <p:nvPr/>
        </p:nvCxnSpPr>
        <p:spPr>
          <a:xfrm>
            <a:off x="4949721" y="4765633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FBBE67F-40ED-9549-84D4-38B88302E04F}"/>
              </a:ext>
            </a:extLst>
          </p:cNvPr>
          <p:cNvSpPr/>
          <p:nvPr/>
        </p:nvSpPr>
        <p:spPr>
          <a:xfrm rot="10800000">
            <a:off x="5657969" y="3984784"/>
            <a:ext cx="210312" cy="155909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B7D4F-D4B6-7D48-9DF0-3D154BC60471}"/>
              </a:ext>
            </a:extLst>
          </p:cNvPr>
          <p:cNvSpPr txBox="1"/>
          <p:nvPr/>
        </p:nvSpPr>
        <p:spPr>
          <a:xfrm>
            <a:off x="2849342" y="5543942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power of k choices to</a:t>
            </a:r>
          </a:p>
          <a:p>
            <a:pPr algn="ctr"/>
            <a:r>
              <a:rPr lang="en-US" sz="1600" dirty="0"/>
              <a:t>sample k servers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620879-9324-1748-827D-F4B7236601C0}"/>
              </a:ext>
            </a:extLst>
          </p:cNvPr>
          <p:cNvGrpSpPr>
            <a:grpSpLocks noChangeAspect="1"/>
          </p:cNvGrpSpPr>
          <p:nvPr/>
        </p:nvGrpSpPr>
        <p:grpSpPr>
          <a:xfrm>
            <a:off x="4086724" y="4716850"/>
            <a:ext cx="182880" cy="42091"/>
            <a:chOff x="9779907" y="1771252"/>
            <a:chExt cx="595952" cy="137160"/>
          </a:xfrm>
          <a:solidFill>
            <a:srgbClr val="00000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BFECEC-860F-2848-A0AC-3F43AF04A9E0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7D79DF5-DD16-A345-882F-499E498A083E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82B5BD-2C4E-6646-ADA2-DD2D17CF8FA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C7934-ECA1-EC45-9922-688C28918F0B}"/>
              </a:ext>
            </a:extLst>
          </p:cNvPr>
          <p:cNvSpPr/>
          <p:nvPr/>
        </p:nvSpPr>
        <p:spPr>
          <a:xfrm>
            <a:off x="4381706" y="4039457"/>
            <a:ext cx="300121" cy="1473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41B95-5436-F24B-98E6-09FB75AACE10}"/>
              </a:ext>
            </a:extLst>
          </p:cNvPr>
          <p:cNvSpPr/>
          <p:nvPr/>
        </p:nvSpPr>
        <p:spPr>
          <a:xfrm>
            <a:off x="4454042" y="4915852"/>
            <a:ext cx="155448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9B3E1-17EC-C144-8E1B-B017FAD773DF}"/>
              </a:ext>
            </a:extLst>
          </p:cNvPr>
          <p:cNvSpPr/>
          <p:nvPr/>
        </p:nvSpPr>
        <p:spPr>
          <a:xfrm>
            <a:off x="4454042" y="4383461"/>
            <a:ext cx="155448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92F540-44C2-1A4F-9485-88C1377A72C8}"/>
              </a:ext>
            </a:extLst>
          </p:cNvPr>
          <p:cNvSpPr/>
          <p:nvPr/>
        </p:nvSpPr>
        <p:spPr>
          <a:xfrm>
            <a:off x="3670770" y="4039128"/>
            <a:ext cx="300121" cy="1473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128794-1ACA-B74D-B58D-C474999AD5A3}"/>
              </a:ext>
            </a:extLst>
          </p:cNvPr>
          <p:cNvSpPr/>
          <p:nvPr/>
        </p:nvSpPr>
        <p:spPr>
          <a:xfrm>
            <a:off x="3743106" y="4915523"/>
            <a:ext cx="155448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D5084-A164-5444-B3D1-3AD88E9B105A}"/>
              </a:ext>
            </a:extLst>
          </p:cNvPr>
          <p:cNvSpPr/>
          <p:nvPr/>
        </p:nvSpPr>
        <p:spPr>
          <a:xfrm>
            <a:off x="3743106" y="4383132"/>
            <a:ext cx="155448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01A6F4-2F26-5C4D-ADAC-DD5441070A66}"/>
              </a:ext>
            </a:extLst>
          </p:cNvPr>
          <p:cNvSpPr/>
          <p:nvPr/>
        </p:nvSpPr>
        <p:spPr>
          <a:xfrm>
            <a:off x="3189552" y="4039128"/>
            <a:ext cx="300121" cy="1473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8D10B5-2E54-0640-899F-1722082BE5C1}"/>
              </a:ext>
            </a:extLst>
          </p:cNvPr>
          <p:cNvSpPr/>
          <p:nvPr/>
        </p:nvSpPr>
        <p:spPr>
          <a:xfrm>
            <a:off x="3261888" y="4915523"/>
            <a:ext cx="155448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B0FD4B-6570-DB42-B483-82AE8A12C5E7}"/>
              </a:ext>
            </a:extLst>
          </p:cNvPr>
          <p:cNvSpPr/>
          <p:nvPr/>
        </p:nvSpPr>
        <p:spPr>
          <a:xfrm>
            <a:off x="3261888" y="4383132"/>
            <a:ext cx="155448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EC7E48-5008-C345-85E1-E0B893FEE809}"/>
              </a:ext>
            </a:extLst>
          </p:cNvPr>
          <p:cNvSpPr/>
          <p:nvPr/>
        </p:nvSpPr>
        <p:spPr>
          <a:xfrm>
            <a:off x="6210549" y="4040204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A6AA0-60B3-B349-9F48-B4024765275A}"/>
              </a:ext>
            </a:extLst>
          </p:cNvPr>
          <p:cNvSpPr/>
          <p:nvPr/>
        </p:nvSpPr>
        <p:spPr>
          <a:xfrm>
            <a:off x="6210549" y="4438528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36AB56-AEA5-4C4E-84B8-C88129D0D5EE}"/>
              </a:ext>
            </a:extLst>
          </p:cNvPr>
          <p:cNvSpPr/>
          <p:nvPr/>
        </p:nvSpPr>
        <p:spPr>
          <a:xfrm>
            <a:off x="6210549" y="4836852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F92B1B-0D1E-D742-A2F8-DD8BC3C930FC}"/>
              </a:ext>
            </a:extLst>
          </p:cNvPr>
          <p:cNvSpPr/>
          <p:nvPr/>
        </p:nvSpPr>
        <p:spPr>
          <a:xfrm>
            <a:off x="6210549" y="5235176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1C69B2-C355-4A45-BAB4-E42033574338}"/>
              </a:ext>
            </a:extLst>
          </p:cNvPr>
          <p:cNvSpPr/>
          <p:nvPr/>
        </p:nvSpPr>
        <p:spPr>
          <a:xfrm>
            <a:off x="7366646" y="4209928"/>
            <a:ext cx="628139" cy="365760"/>
          </a:xfrm>
          <a:prstGeom prst="ellipse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C10880-1463-F34D-ACD6-5BC4EEFB44CB}"/>
              </a:ext>
            </a:extLst>
          </p:cNvPr>
          <p:cNvSpPr txBox="1"/>
          <p:nvPr/>
        </p:nvSpPr>
        <p:spPr>
          <a:xfrm>
            <a:off x="7367443" y="420992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min()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9FD834-49C2-9B46-B0EB-E108DF61BD21}"/>
              </a:ext>
            </a:extLst>
          </p:cNvPr>
          <p:cNvSpPr/>
          <p:nvPr/>
        </p:nvSpPr>
        <p:spPr>
          <a:xfrm>
            <a:off x="7366646" y="4969091"/>
            <a:ext cx="628139" cy="365760"/>
          </a:xfrm>
          <a:prstGeom prst="ellipse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560BE4-09EE-FD45-AED2-D25DBD1CDE2E}"/>
              </a:ext>
            </a:extLst>
          </p:cNvPr>
          <p:cNvSpPr txBox="1"/>
          <p:nvPr/>
        </p:nvSpPr>
        <p:spPr>
          <a:xfrm>
            <a:off x="7367443" y="496909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min()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178EF8-4BF8-5A47-90F6-106F0859A0DC}"/>
              </a:ext>
            </a:extLst>
          </p:cNvPr>
          <p:cNvSpPr/>
          <p:nvPr/>
        </p:nvSpPr>
        <p:spPr>
          <a:xfrm>
            <a:off x="8206295" y="4568792"/>
            <a:ext cx="628139" cy="365760"/>
          </a:xfrm>
          <a:prstGeom prst="ellipse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17E019-EFD8-0C49-AB6F-614DC0067523}"/>
              </a:ext>
            </a:extLst>
          </p:cNvPr>
          <p:cNvSpPr txBox="1"/>
          <p:nvPr/>
        </p:nvSpPr>
        <p:spPr>
          <a:xfrm>
            <a:off x="8207092" y="4568792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min()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41FE413-7400-4D4E-A4D6-D9DC7975904A}"/>
              </a:ext>
            </a:extLst>
          </p:cNvPr>
          <p:cNvCxnSpPr/>
          <p:nvPr/>
        </p:nvCxnSpPr>
        <p:spPr>
          <a:xfrm flipH="1" flipV="1">
            <a:off x="7124949" y="4177364"/>
            <a:ext cx="242494" cy="201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782881-45CC-594D-8013-021BBE44183E}"/>
              </a:ext>
            </a:extLst>
          </p:cNvPr>
          <p:cNvCxnSpPr/>
          <p:nvPr/>
        </p:nvCxnSpPr>
        <p:spPr>
          <a:xfrm flipV="1">
            <a:off x="7124949" y="4392808"/>
            <a:ext cx="241697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D8562B-E7BA-C24C-B8BF-3066F94943D9}"/>
              </a:ext>
            </a:extLst>
          </p:cNvPr>
          <p:cNvCxnSpPr/>
          <p:nvPr/>
        </p:nvCxnSpPr>
        <p:spPr>
          <a:xfrm>
            <a:off x="7124949" y="4974012"/>
            <a:ext cx="242494" cy="1643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CF688F-F23E-AD4F-B9F0-28870B33C8C1}"/>
              </a:ext>
            </a:extLst>
          </p:cNvPr>
          <p:cNvCxnSpPr/>
          <p:nvPr/>
        </p:nvCxnSpPr>
        <p:spPr>
          <a:xfrm flipV="1">
            <a:off x="7124949" y="5138368"/>
            <a:ext cx="242494" cy="23396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8FCFCB-F1FF-014A-B230-2339B3B3CA50}"/>
              </a:ext>
            </a:extLst>
          </p:cNvPr>
          <p:cNvCxnSpPr/>
          <p:nvPr/>
        </p:nvCxnSpPr>
        <p:spPr>
          <a:xfrm>
            <a:off x="7994785" y="4392808"/>
            <a:ext cx="211510" cy="35886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43E425-586E-B44F-83B7-46B31BD99E09}"/>
              </a:ext>
            </a:extLst>
          </p:cNvPr>
          <p:cNvCxnSpPr/>
          <p:nvPr/>
        </p:nvCxnSpPr>
        <p:spPr>
          <a:xfrm flipH="1">
            <a:off x="7994785" y="4751672"/>
            <a:ext cx="211510" cy="4002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66898-A82B-3E45-9BDF-A5CEDD8F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DF74E4-2C59-5848-A8B8-DF6A3188A5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>
                <a:solidFill>
                  <a:srgbClr val="D45655"/>
                </a:solidFill>
              </a:rPr>
              <a:t>How </a:t>
            </a:r>
            <a:r>
              <a:rPr lang="en-US" altLang="zh-CN" dirty="0">
                <a:solidFill>
                  <a:srgbClr val="D45655"/>
                </a:solidFill>
              </a:rPr>
              <a:t>to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dirty="0">
                <a:solidFill>
                  <a:srgbClr val="D45655"/>
                </a:solidFill>
              </a:rPr>
              <a:t>ensure request affinity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04E392-E95C-C548-B892-B9726FD0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4B64-6A82-C64B-8EA6-B65BD940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042FA-7D61-CC46-810F-8336E6E4F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73881"/>
              </p:ext>
            </p:extLst>
          </p:nvPr>
        </p:nvGraphicFramePr>
        <p:xfrm>
          <a:off x="2193109" y="1919487"/>
          <a:ext cx="1600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Req.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ID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Server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IP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1.0.0.1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E2F02-BC3C-F343-A7A8-9CECCC55B942}"/>
              </a:ext>
            </a:extLst>
          </p:cNvPr>
          <p:cNvSpPr txBox="1"/>
          <p:nvPr/>
        </p:nvSpPr>
        <p:spPr>
          <a:xfrm>
            <a:off x="1936204" y="406741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pkt.req_id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3F96C-F31A-C546-8523-F930FE1D189F}"/>
              </a:ext>
            </a:extLst>
          </p:cNvPr>
          <p:cNvCxnSpPr/>
          <p:nvPr/>
        </p:nvCxnSpPr>
        <p:spPr>
          <a:xfrm flipV="1">
            <a:off x="1918789" y="2748860"/>
            <a:ext cx="0" cy="1764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58A19E-F3F9-9849-B07D-BA448CCB544F}"/>
              </a:ext>
            </a:extLst>
          </p:cNvPr>
          <p:cNvCxnSpPr/>
          <p:nvPr/>
        </p:nvCxnSpPr>
        <p:spPr>
          <a:xfrm flipV="1">
            <a:off x="1918789" y="2755965"/>
            <a:ext cx="274320" cy="29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DB9CF2A-D116-134A-AABD-DDE16E9B321E}"/>
              </a:ext>
            </a:extLst>
          </p:cNvPr>
          <p:cNvGrpSpPr/>
          <p:nvPr/>
        </p:nvGrpSpPr>
        <p:grpSpPr>
          <a:xfrm>
            <a:off x="2497711" y="1458369"/>
            <a:ext cx="5806638" cy="369332"/>
            <a:chOff x="-239508" y="2328909"/>
            <a:chExt cx="416267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70AAA-1FBC-2249-8D7F-0CE91D473A32}"/>
                </a:ext>
              </a:extLst>
            </p:cNvPr>
            <p:cNvSpPr txBox="1"/>
            <p:nvPr/>
          </p:nvSpPr>
          <p:spPr>
            <a:xfrm>
              <a:off x="-239508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Stage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E7A58E-5CB2-994A-9601-54E71C3CE508}"/>
                </a:ext>
              </a:extLst>
            </p:cNvPr>
            <p:cNvSpPr txBox="1"/>
            <p:nvPr/>
          </p:nvSpPr>
          <p:spPr>
            <a:xfrm>
              <a:off x="1352754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Stage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FAC07-7398-3D49-B5AD-F643A78645FB}"/>
                </a:ext>
              </a:extLst>
            </p:cNvPr>
            <p:cNvSpPr txBox="1"/>
            <p:nvPr/>
          </p:nvSpPr>
          <p:spPr>
            <a:xfrm>
              <a:off x="2945016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Stage 3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CCBF92-E6B7-EB43-A4B9-AADF09B29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43992"/>
              </p:ext>
            </p:extLst>
          </p:nvPr>
        </p:nvGraphicFramePr>
        <p:xfrm>
          <a:off x="4448629" y="1919487"/>
          <a:ext cx="1600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Req.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ID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Server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IP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1.0.0.3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C5B6B8C-6175-D149-95E1-7D19C504E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39733"/>
              </p:ext>
            </p:extLst>
          </p:nvPr>
        </p:nvGraphicFramePr>
        <p:xfrm>
          <a:off x="6704149" y="1919487"/>
          <a:ext cx="1600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Req.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ID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Server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IP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D4C4FE-6D22-834A-A917-4BC046386869}"/>
              </a:ext>
            </a:extLst>
          </p:cNvPr>
          <p:cNvCxnSpPr/>
          <p:nvPr/>
        </p:nvCxnSpPr>
        <p:spPr>
          <a:xfrm flipV="1">
            <a:off x="1726778" y="4513738"/>
            <a:ext cx="6858000" cy="199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8B8661-B826-6643-83EB-1CA1D76DCBF1}"/>
              </a:ext>
            </a:extLst>
          </p:cNvPr>
          <p:cNvCxnSpPr/>
          <p:nvPr/>
        </p:nvCxnSpPr>
        <p:spPr>
          <a:xfrm flipV="1">
            <a:off x="4174309" y="3490318"/>
            <a:ext cx="274320" cy="29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4BC9F7-BCF5-4B4C-A1BF-5D1FE3520349}"/>
              </a:ext>
            </a:extLst>
          </p:cNvPr>
          <p:cNvCxnSpPr/>
          <p:nvPr/>
        </p:nvCxnSpPr>
        <p:spPr>
          <a:xfrm flipV="1">
            <a:off x="6429829" y="3105459"/>
            <a:ext cx="274320" cy="29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893888-647C-094E-9436-7C904DEB09CE}"/>
              </a:ext>
            </a:extLst>
          </p:cNvPr>
          <p:cNvCxnSpPr/>
          <p:nvPr/>
        </p:nvCxnSpPr>
        <p:spPr>
          <a:xfrm flipV="1">
            <a:off x="4187009" y="3483741"/>
            <a:ext cx="0" cy="102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8B3931-F83F-D94B-9B82-9AC8F9894540}"/>
              </a:ext>
            </a:extLst>
          </p:cNvPr>
          <p:cNvCxnSpPr/>
          <p:nvPr/>
        </p:nvCxnSpPr>
        <p:spPr>
          <a:xfrm flipV="1">
            <a:off x="6432369" y="3089009"/>
            <a:ext cx="0" cy="1417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D5EDB2-E054-DC4A-9F29-C2488C7A1FAF}"/>
              </a:ext>
            </a:extLst>
          </p:cNvPr>
          <p:cNvSpPr txBox="1"/>
          <p:nvPr/>
        </p:nvSpPr>
        <p:spPr>
          <a:xfrm>
            <a:off x="4213513" y="406741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pkt.req_id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312C1-F2E2-B441-A93F-9A27F58A30B9}"/>
              </a:ext>
            </a:extLst>
          </p:cNvPr>
          <p:cNvSpPr txBox="1"/>
          <p:nvPr/>
        </p:nvSpPr>
        <p:spPr>
          <a:xfrm>
            <a:off x="6420772" y="406741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pkt.req_id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83675B-4776-EE4F-80F7-305E5A7AA27C}"/>
              </a:ext>
            </a:extLst>
          </p:cNvPr>
          <p:cNvSpPr txBox="1"/>
          <p:nvPr/>
        </p:nvSpPr>
        <p:spPr>
          <a:xfrm>
            <a:off x="1918789" y="4751406"/>
            <a:ext cx="817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Insert: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iterate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over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stages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to find an empty slot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Read: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find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matched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slot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to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read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server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Remove: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remove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completed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request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98B2F-F55B-1942-913B-6908A148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D45655"/>
                </a:solidFill>
              </a:rPr>
              <a:t>How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to</a:t>
            </a:r>
            <a:r>
              <a:rPr lang="en-US" dirty="0">
                <a:solidFill>
                  <a:srgbClr val="D45655"/>
                </a:solidFill>
              </a:rPr>
              <a:t> handle practical scheduling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dirty="0">
                <a:solidFill>
                  <a:srgbClr val="D45655"/>
                </a:solidFill>
              </a:rPr>
              <a:t>requirements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  <a:endParaRPr lang="en-US" dirty="0">
              <a:solidFill>
                <a:srgbClr val="D4565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E1B41A-43C8-234C-B58F-55037A82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F67A-A892-D34B-8C7F-4B80E1DF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require low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6E6CE-FDDD-DF44-97A0-B8097C588E54}"/>
              </a:ext>
            </a:extLst>
          </p:cNvPr>
          <p:cNvSpPr txBox="1"/>
          <p:nvPr/>
        </p:nvSpPr>
        <p:spPr>
          <a:xfrm>
            <a:off x="2455690" y="5239608"/>
            <a:ext cx="81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Low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tail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latency: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10s~100s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/>
              </a:rPr>
              <a:t>of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microseconds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BB05A4-242A-CC40-A533-A0D25CA3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D38D61-3DA9-6344-A4B8-E2417A4A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43" y="3366898"/>
            <a:ext cx="1639576" cy="9421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186400-9590-9941-86A1-876312DD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879" y="2192590"/>
            <a:ext cx="1978046" cy="700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98F423-F729-0E4C-98B8-9D767EA27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431" y="2156085"/>
            <a:ext cx="20066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31815B-39ED-C34E-8FCE-AC6BF0576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143" y="1980193"/>
            <a:ext cx="1143000" cy="1066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0A650-B6E2-E449-8C54-6BB1C98C7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369" y="2032329"/>
            <a:ext cx="1143001" cy="9625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47526F-AE4C-CF4D-8A7E-732BCACDC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500" y="3366898"/>
            <a:ext cx="886314" cy="9421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53B1C3-29C9-CC40-AEE8-2C091FAC02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070" y="3348656"/>
            <a:ext cx="1081299" cy="1028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AF6288-3266-EC41-9AA2-C4146350B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1869" y="3196828"/>
            <a:ext cx="1282284" cy="12822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BBA96F-7CB4-C240-8609-0F93B2B97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2720" y="3389464"/>
            <a:ext cx="1026698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2EC1-28F9-FF46-9412-75B1E6D3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4628-93F4-E945-AD8E-F342E53C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45757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Multi-queue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</a:p>
          <a:p>
            <a:pPr lvl="1"/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r>
              <a:rPr lang="en-US" altLang="zh-CN" dirty="0"/>
              <a:t>Locality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placement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</a:p>
          <a:p>
            <a:pPr lvl="1"/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locality</a:t>
            </a:r>
          </a:p>
          <a:p>
            <a:pPr lvl="1"/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dependency</a:t>
            </a:r>
          </a:p>
          <a:p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</a:p>
          <a:p>
            <a:pPr lvl="1"/>
            <a:r>
              <a:rPr lang="en-US" altLang="zh-CN" dirty="0"/>
              <a:t>Strict</a:t>
            </a:r>
            <a:r>
              <a:rPr lang="zh-CN" altLang="en-US" dirty="0"/>
              <a:t> </a:t>
            </a:r>
            <a:r>
              <a:rPr lang="en-US" altLang="zh-CN" dirty="0"/>
              <a:t>priority</a:t>
            </a:r>
          </a:p>
          <a:p>
            <a:pPr lvl="1"/>
            <a:r>
              <a:rPr lang="en-US" altLang="zh-CN" dirty="0"/>
              <a:t>Weighted</a:t>
            </a:r>
            <a:r>
              <a:rPr lang="zh-CN" altLang="en-US" dirty="0"/>
              <a:t> </a:t>
            </a:r>
            <a:r>
              <a:rPr lang="en-US" altLang="zh-CN" dirty="0"/>
              <a:t>fair</a:t>
            </a:r>
            <a:r>
              <a:rPr lang="zh-CN" altLang="en-US" dirty="0"/>
              <a:t> </a:t>
            </a:r>
            <a:r>
              <a:rPr lang="en-US" altLang="zh-CN" dirty="0"/>
              <a:t>sharing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41526-E758-4443-B074-B22069BBED48}"/>
              </a:ext>
            </a:extLst>
          </p:cNvPr>
          <p:cNvSpPr txBox="1"/>
          <p:nvPr/>
        </p:nvSpPr>
        <p:spPr>
          <a:xfrm>
            <a:off x="2411275" y="5164110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</a:rPr>
              <a:t>Check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</a:rPr>
              <a:t>our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</a:rPr>
              <a:t>paper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</a:rPr>
              <a:t>for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</a:rPr>
              <a:t>more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/>
              </a:rPr>
              <a:t>details</a:t>
            </a:r>
            <a:endParaRPr lang="en-US" sz="2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A0EB5-5536-3D41-9C26-82F32779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51D8-2CFD-2B49-9793-52193E54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21C4-C061-A94F-A691-D8D39C46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8"/>
          </a:xfrm>
        </p:spPr>
        <p:txBody>
          <a:bodyPr>
            <a:normAutofit/>
          </a:bodyPr>
          <a:lstStyle/>
          <a:p>
            <a:r>
              <a:rPr lang="en-US" altLang="zh-CN" dirty="0"/>
              <a:t>Switch</a:t>
            </a:r>
          </a:p>
          <a:p>
            <a:pPr lvl="1"/>
            <a:r>
              <a:rPr lang="en-US" altLang="zh-CN" dirty="0"/>
              <a:t>6.5Tbps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Written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</a:p>
          <a:p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8-core CPU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40G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</a:p>
          <a:p>
            <a:pPr lvl="1"/>
            <a:r>
              <a:rPr lang="en-US" altLang="zh-CN" dirty="0"/>
              <a:t>Shinjuku</a:t>
            </a:r>
          </a:p>
          <a:p>
            <a:r>
              <a:rPr lang="en-US" altLang="zh-CN" dirty="0"/>
              <a:t>Client</a:t>
            </a:r>
          </a:p>
          <a:p>
            <a:pPr lvl="1"/>
            <a:r>
              <a:rPr lang="en-US" altLang="zh-CN" dirty="0"/>
              <a:t>Intel DPDK</a:t>
            </a:r>
            <a:r>
              <a:rPr lang="zh-CN" altLang="en-US" dirty="0"/>
              <a:t> </a:t>
            </a:r>
            <a:r>
              <a:rPr lang="en-US" altLang="zh-CN" dirty="0"/>
              <a:t>16.11.1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11F96-2969-5E4D-96BF-3D40261F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A1CC7-A99D-2546-BEF7-1881C47916FD}"/>
              </a:ext>
            </a:extLst>
          </p:cNvPr>
          <p:cNvSpPr txBox="1"/>
          <p:nvPr/>
        </p:nvSpPr>
        <p:spPr>
          <a:xfrm>
            <a:off x="3474673" y="5894685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/>
              </a:rPr>
              <a:t>https://</a:t>
            </a:r>
            <a:r>
              <a:rPr lang="en-US" altLang="zh-CN" sz="2400" dirty="0" err="1">
                <a:latin typeface="Arial" panose="020B0604020202020204"/>
              </a:rPr>
              <a:t>github.com</a:t>
            </a:r>
            <a:r>
              <a:rPr lang="en-US" altLang="zh-CN" sz="2400" dirty="0">
                <a:latin typeface="Arial" panose="020B0604020202020204"/>
              </a:rPr>
              <a:t>/</a:t>
            </a:r>
            <a:r>
              <a:rPr lang="en-US" altLang="zh-CN" sz="2400" dirty="0" err="1">
                <a:latin typeface="Arial" panose="020B0604020202020204"/>
              </a:rPr>
              <a:t>netx</a:t>
            </a:r>
            <a:r>
              <a:rPr lang="en-US" altLang="zh-CN" sz="2400" dirty="0">
                <a:latin typeface="Arial" panose="020B0604020202020204"/>
              </a:rPr>
              <a:t>-repo/</a:t>
            </a:r>
            <a:r>
              <a:rPr lang="en-US" altLang="zh-CN" sz="2400" dirty="0" err="1">
                <a:latin typeface="Arial" panose="020B0604020202020204"/>
              </a:rPr>
              <a:t>RackSched</a:t>
            </a:r>
            <a:endParaRPr lang="en-US" sz="2400" dirty="0"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3864B-43A8-D442-B8F2-4D55FE96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43" y="100012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08ACA-A282-4043-9550-73E4B5A7B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28" y="1000125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D268B9-22B3-4F4B-A77A-EF353056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713" y="9812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3656-7C1C-1446-8DED-B4E1A3F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38F6-4CB2-9D46-B681-C2FFD5AC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benefit </a:t>
            </a:r>
            <a:r>
              <a:rPr lang="en-US" altLang="zh-CN" dirty="0">
                <a:solidFill>
                  <a:srgbClr val="D45655"/>
                </a:solidFill>
              </a:rPr>
              <a:t>applications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the impact of the </a:t>
            </a:r>
            <a:r>
              <a:rPr lang="en-US" dirty="0">
                <a:solidFill>
                  <a:srgbClr val="D45655"/>
                </a:solidFill>
              </a:rPr>
              <a:t>design decisions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ensure </a:t>
            </a:r>
            <a:r>
              <a:rPr lang="en-US" altLang="zh-CN" dirty="0">
                <a:solidFill>
                  <a:srgbClr val="D45655"/>
                </a:solidFill>
              </a:rPr>
              <a:t>request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8CEE-CE10-F448-9AA2-A3D9E8E3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2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3656-7C1C-1446-8DED-B4E1A3F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38F6-4CB2-9D46-B681-C2FFD5AC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benefit </a:t>
            </a:r>
            <a:r>
              <a:rPr lang="en-US" altLang="zh-CN" dirty="0">
                <a:solidFill>
                  <a:srgbClr val="D45655"/>
                </a:solidFill>
              </a:rPr>
              <a:t>applications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the impact of the </a:t>
            </a:r>
            <a:r>
              <a:rPr lang="en-US" dirty="0">
                <a:solidFill>
                  <a:srgbClr val="D45655"/>
                </a:solidFill>
              </a:rPr>
              <a:t>design decisions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RackSched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ensure request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affinity?</a:t>
            </a:r>
          </a:p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8CEE-CE10-F448-9AA2-A3D9E8E3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0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8C50-4852-074A-A35A-1C638DF3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7F33-EC60-1249-AB08-FCC865B8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7644"/>
            <a:ext cx="10620103" cy="23027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DB96C-0294-3A42-BD77-EBA1602CC2B6}"/>
              </a:ext>
            </a:extLst>
          </p:cNvPr>
          <p:cNvSpPr/>
          <p:nvPr/>
        </p:nvSpPr>
        <p:spPr>
          <a:xfrm>
            <a:off x="1590199" y="4936478"/>
            <a:ext cx="11037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supports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larger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throughput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with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lower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tail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latency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4CBA-79FE-D24C-9582-1350DD35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8C50-4852-074A-A35A-1C638DF3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93434-29F2-CA4E-A63D-29525246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3010"/>
            <a:ext cx="10515600" cy="22919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B8A2E-93E2-394B-B6F0-023F4991684A}"/>
              </a:ext>
            </a:extLst>
          </p:cNvPr>
          <p:cNvSpPr/>
          <p:nvPr/>
        </p:nvSpPr>
        <p:spPr>
          <a:xfrm>
            <a:off x="1643246" y="4936478"/>
            <a:ext cx="1034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 improves the throughput further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by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up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to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1.44X</a:t>
            </a:r>
            <a:endParaRPr lang="en-US" sz="2400" b="1" dirty="0">
              <a:solidFill>
                <a:srgbClr val="D45655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4D435-C01F-EB47-9A9B-CE9CD8FC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7989-15AF-DA4B-9E4E-BA94501E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scale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A58D6-79C1-C34B-A13C-7044E6A4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998" y="1436188"/>
            <a:ext cx="6324600" cy="314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745607-6268-ED4F-8C40-0D51B9865D3E}"/>
              </a:ext>
            </a:extLst>
          </p:cNvPr>
          <p:cNvSpPr/>
          <p:nvPr/>
        </p:nvSpPr>
        <p:spPr>
          <a:xfrm>
            <a:off x="838200" y="4825854"/>
            <a:ext cx="11137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 scales out the throughput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near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linearly</a:t>
            </a:r>
            <a:endParaRPr lang="en-US" altLang="zh-CN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throughput is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increased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without increasing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 tail latency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E7EF1-4494-FB4A-9C50-9F4E403B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D688-820C-F34B-B48C-47666F21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49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benefit </a:t>
            </a:r>
            <a:r>
              <a:rPr lang="en-US" altLang="zh-CN" dirty="0">
                <a:solidFill>
                  <a:srgbClr val="D45655"/>
                </a:solidFill>
              </a:rPr>
              <a:t>applications</a:t>
            </a:r>
            <a:r>
              <a:rPr lang="en-US" altLang="zh-CN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1A866-E39A-5B40-892D-BC81DF09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69" y="1702077"/>
            <a:ext cx="4629877" cy="1997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BD05A-94E4-1248-9038-67C2204C5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346" y="1786420"/>
            <a:ext cx="4500382" cy="1893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FC54EF-1F5F-EC42-B728-AAB3A0161A18}"/>
              </a:ext>
            </a:extLst>
          </p:cNvPr>
          <p:cNvSpPr/>
          <p:nvPr/>
        </p:nvSpPr>
        <p:spPr>
          <a:xfrm>
            <a:off x="1371352" y="4157240"/>
            <a:ext cx="1034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does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not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sacrifice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any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individual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request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type</a:t>
            </a:r>
            <a:endParaRPr lang="en-US" sz="2400" b="1" dirty="0">
              <a:solidFill>
                <a:srgbClr val="D45655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C9C11-36A1-C044-B5E7-47E471F9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9F6A-DD62-F342-A0D4-A9FB99A1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decisions: </a:t>
            </a:r>
            <a:r>
              <a:rPr lang="en-US" altLang="zh-CN" dirty="0">
                <a:solidFill>
                  <a:srgbClr val="D45655"/>
                </a:solidFill>
              </a:rPr>
              <a:t>switch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scheduling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policies</a:t>
            </a:r>
            <a:endParaRPr lang="en-US" dirty="0">
              <a:solidFill>
                <a:srgbClr val="D4565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70331-D4BD-6046-B41D-DE036C91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37" y="1530894"/>
            <a:ext cx="6883400" cy="337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6616E-3DC9-D449-9651-79AF0E342864}"/>
              </a:ext>
            </a:extLst>
          </p:cNvPr>
          <p:cNvSpPr/>
          <p:nvPr/>
        </p:nvSpPr>
        <p:spPr>
          <a:xfrm>
            <a:off x="921409" y="5116901"/>
            <a:ext cx="10349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i="1" dirty="0">
                <a:solidFill>
                  <a:srgbClr val="000000"/>
                </a:solidFill>
                <a:latin typeface="Arial" panose="020B0604020202020204"/>
              </a:rPr>
              <a:t>RR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without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considering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variability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service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times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 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i="1" dirty="0">
                <a:solidFill>
                  <a:srgbClr val="000000"/>
                </a:solidFill>
                <a:latin typeface="Arial" panose="020B0604020202020204"/>
              </a:rPr>
              <a:t>Shortest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herding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behavior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FC57B-E961-4B40-897C-9168FB04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9F6A-DD62-F342-A0D4-A9FB99A1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decisions: </a:t>
            </a:r>
            <a:r>
              <a:rPr lang="en-US" altLang="zh-CN" dirty="0">
                <a:solidFill>
                  <a:srgbClr val="D45655"/>
                </a:solidFill>
              </a:rPr>
              <a:t>load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tracking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mechanisms</a:t>
            </a:r>
            <a:endParaRPr lang="en-US" dirty="0">
              <a:solidFill>
                <a:srgbClr val="D4565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640D2-1D94-7841-BBAF-F6EBC5B0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06" y="1440180"/>
            <a:ext cx="6832600" cy="342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47E8D6-117C-3E4A-998A-350277DDB78F}"/>
              </a:ext>
            </a:extLst>
          </p:cNvPr>
          <p:cNvSpPr/>
          <p:nvPr/>
        </p:nvSpPr>
        <p:spPr>
          <a:xfrm>
            <a:off x="1004618" y="4956155"/>
            <a:ext cx="10349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INT2: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only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track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minimal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number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outstanding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requests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INT3: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track the total service time of outstanding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requests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Proactive: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increment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and decrement the counters by the switch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F79DE-7F71-5944-9765-521F88A7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218F-1B02-2B4B-A498-A1CD480E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serve microsecond-scale workloads?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EBE0E-0EC9-B446-BAB9-BA95C8F6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3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39F89C-653A-B24B-ACB3-12A11D652E4B}"/>
              </a:ext>
            </a:extLst>
          </p:cNvPr>
          <p:cNvSpPr>
            <a:spLocks noChangeAspect="1"/>
          </p:cNvSpPr>
          <p:nvPr/>
        </p:nvSpPr>
        <p:spPr>
          <a:xfrm>
            <a:off x="1841906" y="4649150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8E5C09-3CE4-1E41-A97D-9AE1F1F48D4B}"/>
              </a:ext>
            </a:extLst>
          </p:cNvPr>
          <p:cNvGrpSpPr/>
          <p:nvPr/>
        </p:nvGrpSpPr>
        <p:grpSpPr>
          <a:xfrm rot="10800000">
            <a:off x="2465382" y="3355941"/>
            <a:ext cx="457200" cy="640080"/>
            <a:chOff x="4867620" y="4360844"/>
            <a:chExt cx="460037" cy="94364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DFC8BE-9EDE-4E4B-A9AD-4393DAF95D02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90A46EA-AA91-AA4C-9D84-F0ED0A1B1577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ED82E2-8126-534B-9287-937A4FB4390C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C2F1F39-5BE8-F640-96EC-3AD3F9C4659E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A09AD9-DAF6-7147-B1F7-572B54D060F8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2001926" y="4347649"/>
            <a:ext cx="675113" cy="3015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FAF008-A8C5-0E4E-9D63-33B48DD7CB1D}"/>
              </a:ext>
            </a:extLst>
          </p:cNvPr>
          <p:cNvSpPr>
            <a:spLocks noChangeAspect="1"/>
          </p:cNvSpPr>
          <p:nvPr/>
        </p:nvSpPr>
        <p:spPr>
          <a:xfrm>
            <a:off x="2283357" y="4649150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BEE784-0E20-E147-BA88-661CA476AAB6}"/>
              </a:ext>
            </a:extLst>
          </p:cNvPr>
          <p:cNvSpPr>
            <a:spLocks noChangeAspect="1"/>
          </p:cNvSpPr>
          <p:nvPr/>
        </p:nvSpPr>
        <p:spPr>
          <a:xfrm>
            <a:off x="3124329" y="4649150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1370AC-65D4-054A-ADAA-9A321CC69639}"/>
              </a:ext>
            </a:extLst>
          </p:cNvPr>
          <p:cNvGrpSpPr>
            <a:grpSpLocks noChangeAspect="1"/>
          </p:cNvGrpSpPr>
          <p:nvPr/>
        </p:nvGrpSpPr>
        <p:grpSpPr>
          <a:xfrm>
            <a:off x="2724808" y="4777166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FE4CE4-A979-734A-8C11-B4539BF6AAC4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E991D5-56E0-DC41-96E5-FE9CBB5B2990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81379AE-66C6-1544-82A3-A4DB5BB7CF74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D1E94D-5780-C445-BD95-14174FD20D99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443377" y="4347649"/>
            <a:ext cx="233662" cy="3015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E1BAB3-8FAA-C240-9F86-D0560B33DE27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2677039" y="4347649"/>
            <a:ext cx="607310" cy="3015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8C4541C-8C66-704F-912D-880486A496DC}"/>
              </a:ext>
            </a:extLst>
          </p:cNvPr>
          <p:cNvSpPr txBox="1"/>
          <p:nvPr/>
        </p:nvSpPr>
        <p:spPr>
          <a:xfrm>
            <a:off x="2928363" y="348304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EA8183-E275-6B44-83D4-58A6C355E767}"/>
              </a:ext>
            </a:extLst>
          </p:cNvPr>
          <p:cNvSpPr txBox="1"/>
          <p:nvPr/>
        </p:nvSpPr>
        <p:spPr>
          <a:xfrm>
            <a:off x="1860817" y="5127879"/>
            <a:ext cx="139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Worker</a:t>
            </a:r>
            <a:r>
              <a:rPr lang="zh-CN" alt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cores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140547-D8EC-DA4B-93BA-359FC2EC2FE8}"/>
              </a:ext>
            </a:extLst>
          </p:cNvPr>
          <p:cNvSpPr>
            <a:spLocks noChangeAspect="1"/>
          </p:cNvSpPr>
          <p:nvPr/>
        </p:nvSpPr>
        <p:spPr>
          <a:xfrm>
            <a:off x="2528873" y="4050319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0A053D-F297-5C48-A7E5-8EF9E44DFA6F}"/>
              </a:ext>
            </a:extLst>
          </p:cNvPr>
          <p:cNvSpPr txBox="1"/>
          <p:nvPr/>
        </p:nvSpPr>
        <p:spPr>
          <a:xfrm>
            <a:off x="933129" y="3989260"/>
            <a:ext cx="16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Dispatcher</a:t>
            </a:r>
            <a:r>
              <a:rPr lang="zh-CN" alt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core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4085F2-E302-6641-A35C-2C7FFFD364BE}"/>
              </a:ext>
            </a:extLst>
          </p:cNvPr>
          <p:cNvSpPr/>
          <p:nvPr/>
        </p:nvSpPr>
        <p:spPr>
          <a:xfrm>
            <a:off x="2556684" y="2589140"/>
            <a:ext cx="320040" cy="18288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DAB23D-B917-4A44-863C-9667D2DE28A9}"/>
              </a:ext>
            </a:extLst>
          </p:cNvPr>
          <p:cNvSpPr txBox="1"/>
          <p:nvPr/>
        </p:nvSpPr>
        <p:spPr>
          <a:xfrm>
            <a:off x="1650386" y="2485756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B533EDCB-FB8E-8E41-8D08-703C4279D6FE}"/>
              </a:ext>
            </a:extLst>
          </p:cNvPr>
          <p:cNvSpPr/>
          <p:nvPr/>
        </p:nvSpPr>
        <p:spPr>
          <a:xfrm>
            <a:off x="2622147" y="2897251"/>
            <a:ext cx="159091" cy="385528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85A355-0819-0D43-B5A5-BFA35EC1BEA0}"/>
              </a:ext>
            </a:extLst>
          </p:cNvPr>
          <p:cNvSpPr/>
          <p:nvPr/>
        </p:nvSpPr>
        <p:spPr>
          <a:xfrm>
            <a:off x="4153989" y="3483040"/>
            <a:ext cx="7265721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Centralized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scheduling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policies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cFCFS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(centralized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first-come-first-serve)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(processor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A6120-48E4-AD4D-BEC6-E05832C7D2FD}"/>
              </a:ext>
            </a:extLst>
          </p:cNvPr>
          <p:cNvSpPr/>
          <p:nvPr/>
        </p:nvSpPr>
        <p:spPr>
          <a:xfrm>
            <a:off x="914790" y="3291173"/>
            <a:ext cx="3414713" cy="2175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98D6F-AFB9-9B43-95C1-C5FBA38BE30D}"/>
              </a:ext>
            </a:extLst>
          </p:cNvPr>
          <p:cNvSpPr txBox="1"/>
          <p:nvPr/>
        </p:nvSpPr>
        <p:spPr>
          <a:xfrm>
            <a:off x="1299450" y="5554213"/>
            <a:ext cx="278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multi-core server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A33E24F-AFC2-DD44-9313-29668AF7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72" y="1685203"/>
            <a:ext cx="3717471" cy="803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3000" dirty="0"/>
              <a:t>Scale</a:t>
            </a:r>
            <a:r>
              <a:rPr lang="zh-CN" altLang="en-US" sz="3000" dirty="0"/>
              <a:t> </a:t>
            </a:r>
            <a:r>
              <a:rPr lang="en-US" altLang="zh-CN" sz="3000" dirty="0"/>
              <a:t>up</a:t>
            </a:r>
          </a:p>
          <a:p>
            <a:pPr marL="0" indent="0" algn="ctr">
              <a:buNone/>
            </a:pP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[Shinjuku,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NSDI’19]</a:t>
            </a:r>
            <a:endParaRPr lang="en-US" altLang="zh-CN" dirty="0"/>
          </a:p>
          <a:p>
            <a:pPr lvl="3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CD7C-349F-3341-B1B4-9F3CF67A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3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Design decisions: comparing with </a:t>
            </a:r>
            <a:br>
              <a:rPr lang="en-US" dirty="0"/>
            </a:br>
            <a:r>
              <a:rPr lang="en-US" dirty="0">
                <a:solidFill>
                  <a:srgbClr val="D45655"/>
                </a:solidFill>
              </a:rPr>
              <a:t>other solutions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2BDB7-575A-A74B-91D8-124F15F8F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46" y="1806208"/>
            <a:ext cx="6361977" cy="3152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458C13-BA2B-6145-BD42-25E3C957619C}"/>
              </a:ext>
            </a:extLst>
          </p:cNvPr>
          <p:cNvSpPr/>
          <p:nvPr/>
        </p:nvSpPr>
        <p:spPr>
          <a:xfrm>
            <a:off x="1004618" y="5181232"/>
            <a:ext cx="10349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i="1" dirty="0">
                <a:solidFill>
                  <a:srgbClr val="000000"/>
                </a:solidFill>
                <a:latin typeface="Arial" panose="020B0604020202020204"/>
              </a:rPr>
              <a:t>Client(100)</a:t>
            </a:r>
            <a:r>
              <a:rPr lang="zh-CN" altLang="en-US" sz="2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has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nearly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same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performance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as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Arial" panose="020B0604020202020204"/>
              </a:rPr>
              <a:t>Shinjuku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i="1" dirty="0">
                <a:solidFill>
                  <a:srgbClr val="000000"/>
                </a:solidFill>
                <a:latin typeface="Arial" panose="020B0604020202020204"/>
              </a:rPr>
              <a:t>R2P2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has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head-of-line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blocking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endParaRPr lang="en-US" sz="2400" b="1" dirty="0">
              <a:solidFill>
                <a:srgbClr val="D45655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B6D5D-763E-574A-90A0-CEC29F50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CFAF-1D8A-214C-BF4B-D93EE7C1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31AA-EC4D-B144-91D0-8E07C1D4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altLang="zh-CN" dirty="0"/>
              <a:t>Emerging</a:t>
            </a:r>
            <a:r>
              <a:rPr lang="zh-CN" altLang="en-US" dirty="0"/>
              <a:t> </a:t>
            </a:r>
            <a:r>
              <a:rPr lang="en-US" altLang="zh-CN" dirty="0"/>
              <a:t>workloads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microsecond-scale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</a:p>
          <a:p>
            <a:endParaRPr lang="en-US" altLang="zh-CN" dirty="0"/>
          </a:p>
          <a:p>
            <a:r>
              <a:rPr lang="en-US" altLang="zh-CN" dirty="0" err="1">
                <a:solidFill>
                  <a:srgbClr val="D45655"/>
                </a:solidFill>
              </a:rPr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rack-level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microsecond-scale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scheduler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achieves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low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tail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latency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two-layer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</a:p>
          <a:p>
            <a:pPr lvl="1"/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</a:p>
          <a:p>
            <a:pPr lvl="1"/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A477A-1216-D642-B3FD-2C3356BF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56D3-1B6C-2C47-A7C6-807BAD7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242B-7653-2642-AA9C-F58D3BAD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811" y="2434344"/>
            <a:ext cx="2514378" cy="88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i="1" dirty="0"/>
              <a:t>Thanks!</a:t>
            </a:r>
            <a:endParaRPr lang="en-US" sz="4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78C57-7951-6C4C-AFB6-442580AE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16E71-B50A-F747-9AFF-BFFBE7BC3E77}"/>
              </a:ext>
            </a:extLst>
          </p:cNvPr>
          <p:cNvSpPr txBox="1"/>
          <p:nvPr/>
        </p:nvSpPr>
        <p:spPr>
          <a:xfrm>
            <a:off x="3944911" y="3537480"/>
            <a:ext cx="430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E-mail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address: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hzhu@jhu.edu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A8240-771C-6842-AEDC-94C7EDF46299}"/>
              </a:ext>
            </a:extLst>
          </p:cNvPr>
          <p:cNvSpPr txBox="1"/>
          <p:nvPr/>
        </p:nvSpPr>
        <p:spPr>
          <a:xfrm>
            <a:off x="3344045" y="4216104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/>
              </a:rPr>
              <a:t>https://</a:t>
            </a:r>
            <a:r>
              <a:rPr lang="en-US" altLang="zh-CN" sz="2400" dirty="0" err="1">
                <a:latin typeface="Arial" panose="020B0604020202020204"/>
              </a:rPr>
              <a:t>github.com</a:t>
            </a:r>
            <a:r>
              <a:rPr lang="en-US" altLang="zh-CN" sz="2400" dirty="0">
                <a:latin typeface="Arial" panose="020B0604020202020204"/>
              </a:rPr>
              <a:t>/</a:t>
            </a:r>
            <a:r>
              <a:rPr lang="en-US" altLang="zh-CN" sz="2400" dirty="0" err="1">
                <a:latin typeface="Arial" panose="020B0604020202020204"/>
              </a:rPr>
              <a:t>netx</a:t>
            </a:r>
            <a:r>
              <a:rPr lang="en-US" altLang="zh-CN" sz="2400" dirty="0">
                <a:latin typeface="Arial" panose="020B0604020202020204"/>
              </a:rPr>
              <a:t>-repo/</a:t>
            </a:r>
            <a:r>
              <a:rPr lang="en-US" altLang="zh-CN" sz="2400" dirty="0" err="1">
                <a:latin typeface="Arial" panose="020B0604020202020204"/>
              </a:rPr>
              <a:t>RackSched</a:t>
            </a:r>
            <a:endParaRPr lang="en-US" sz="2400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590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218F-1B02-2B4B-A498-A1CD480E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serve microsecond-scale workloads?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EBE0E-0EC9-B446-BAB9-BA95C8F6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DF74E4-2C59-5848-A8B8-DF6A3188A570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C671BF-3B57-8846-B6C8-B21CB0BC9BFA}"/>
              </a:ext>
            </a:extLst>
          </p:cNvPr>
          <p:cNvSpPr txBox="1">
            <a:spLocks/>
          </p:cNvSpPr>
          <p:nvPr/>
        </p:nvSpPr>
        <p:spPr>
          <a:xfrm>
            <a:off x="7224600" y="1690688"/>
            <a:ext cx="2737757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43C968-4DC5-9043-B65C-3D2525B71BF1}"/>
              </a:ext>
            </a:extLst>
          </p:cNvPr>
          <p:cNvSpPr/>
          <p:nvPr/>
        </p:nvSpPr>
        <p:spPr>
          <a:xfrm>
            <a:off x="8041429" y="2764770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F32CE4-39BF-CD48-B2E0-65EC91A87109}"/>
              </a:ext>
            </a:extLst>
          </p:cNvPr>
          <p:cNvSpPr txBox="1"/>
          <p:nvPr/>
        </p:nvSpPr>
        <p:spPr>
          <a:xfrm>
            <a:off x="7137145" y="268898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D3A3D20-9BF4-D347-BAFF-405277AC68BC}"/>
              </a:ext>
            </a:extLst>
          </p:cNvPr>
          <p:cNvSpPr/>
          <p:nvPr/>
        </p:nvSpPr>
        <p:spPr>
          <a:xfrm>
            <a:off x="8144463" y="3027542"/>
            <a:ext cx="159091" cy="3855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FCB87D5-C633-CB4E-A6EB-011F7F878C6C}"/>
              </a:ext>
            </a:extLst>
          </p:cNvPr>
          <p:cNvSpPr/>
          <p:nvPr/>
        </p:nvSpPr>
        <p:spPr>
          <a:xfrm>
            <a:off x="1899796" y="2751663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F7FC630-941E-6448-B8DE-210D42CBF93D}"/>
              </a:ext>
            </a:extLst>
          </p:cNvPr>
          <p:cNvSpPr txBox="1"/>
          <p:nvPr/>
        </p:nvSpPr>
        <p:spPr>
          <a:xfrm>
            <a:off x="981493" y="266598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sp>
        <p:nvSpPr>
          <p:cNvPr id="103" name="Down Arrow 102">
            <a:extLst>
              <a:ext uri="{FF2B5EF4-FFF2-40B4-BE49-F238E27FC236}">
                <a16:creationId xmlns:a16="http://schemas.microsoft.com/office/drawing/2014/main" id="{45359BFE-87EB-6146-B0FD-18745FD37696}"/>
              </a:ext>
            </a:extLst>
          </p:cNvPr>
          <p:cNvSpPr/>
          <p:nvPr/>
        </p:nvSpPr>
        <p:spPr>
          <a:xfrm>
            <a:off x="1988811" y="3004534"/>
            <a:ext cx="159091" cy="3855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3FC8A-DBE5-6544-9419-5A1F173583F3}"/>
              </a:ext>
            </a:extLst>
          </p:cNvPr>
          <p:cNvSpPr txBox="1"/>
          <p:nvPr/>
        </p:nvSpPr>
        <p:spPr>
          <a:xfrm>
            <a:off x="6972949" y="4721978"/>
            <a:ext cx="348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rack-scale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computer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BD457BA8-77CC-F64C-90DD-14178C85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2" y="1684623"/>
            <a:ext cx="3717471" cy="803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3000" dirty="0"/>
              <a:t>Scale</a:t>
            </a:r>
            <a:r>
              <a:rPr lang="zh-CN" altLang="en-US" sz="3000" dirty="0"/>
              <a:t> </a:t>
            </a:r>
            <a:r>
              <a:rPr lang="en-US" altLang="zh-CN" sz="3000" dirty="0"/>
              <a:t>up</a:t>
            </a:r>
          </a:p>
          <a:p>
            <a:pPr marL="0" indent="0" algn="ctr">
              <a:buNone/>
            </a:pP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[Shinjuku,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NSDI’19]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4B55178-BA2C-9C45-BF6A-5F4C467D5764}"/>
              </a:ext>
            </a:extLst>
          </p:cNvPr>
          <p:cNvSpPr/>
          <p:nvPr/>
        </p:nvSpPr>
        <p:spPr>
          <a:xfrm>
            <a:off x="3690466" y="2027660"/>
            <a:ext cx="2330230" cy="416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DE7CA-B0C7-D54C-BFC8-05A3FD2CB1CB}"/>
              </a:ext>
            </a:extLst>
          </p:cNvPr>
          <p:cNvSpPr txBox="1"/>
          <p:nvPr/>
        </p:nvSpPr>
        <p:spPr>
          <a:xfrm>
            <a:off x="3602646" y="1589442"/>
            <a:ext cx="2428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Larger demands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2297650-C236-7A4D-BF4E-FBFF7AEC0841}"/>
              </a:ext>
            </a:extLst>
          </p:cNvPr>
          <p:cNvGrpSpPr>
            <a:grpSpLocks noChangeAspect="1"/>
          </p:cNvGrpSpPr>
          <p:nvPr/>
        </p:nvGrpSpPr>
        <p:grpSpPr>
          <a:xfrm>
            <a:off x="9037425" y="3932462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2ADAA8-2C5D-0642-B508-7E5A59405B8A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E4CDF28-595B-314F-B075-E1C505B95374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AFC1DD7-AFCF-D74C-992F-49315CF8883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4A4B179-4F82-DF49-BB7F-8E54FD36DCBB}"/>
              </a:ext>
            </a:extLst>
          </p:cNvPr>
          <p:cNvGrpSpPr/>
          <p:nvPr/>
        </p:nvGrpSpPr>
        <p:grpSpPr>
          <a:xfrm>
            <a:off x="5207011" y="3532675"/>
            <a:ext cx="1777978" cy="1059117"/>
            <a:chOff x="2730339" y="4294198"/>
            <a:chExt cx="1777978" cy="1059117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9039262-98BD-6344-95B4-AE0DA01A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A521D11-F3D6-324D-84D4-5FD06C50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23E9816-583A-794C-A013-574CFEA10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983EE18-B72B-CD4C-ABC7-9213D1DD96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74EB7D9-1443-9F4E-AC51-27D85366CFF1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6E000C4-168F-D344-811A-A1C5FC4AF89E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C153353-6FB4-E643-B996-CAC1C96E9F1A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46BC16F-CB91-664D-8090-0F647CAA2850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7F1696A-CABB-4244-96B9-D8CAE8CD9139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E2A37C3-D122-C242-87CC-A155A7652FAF}"/>
              </a:ext>
            </a:extLst>
          </p:cNvPr>
          <p:cNvSpPr/>
          <p:nvPr/>
        </p:nvSpPr>
        <p:spPr>
          <a:xfrm>
            <a:off x="5095465" y="3436166"/>
            <a:ext cx="6298225" cy="122972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9805210-3368-994D-B1DA-FD9C8D2046BF}"/>
              </a:ext>
            </a:extLst>
          </p:cNvPr>
          <p:cNvGrpSpPr/>
          <p:nvPr/>
        </p:nvGrpSpPr>
        <p:grpSpPr>
          <a:xfrm>
            <a:off x="7138576" y="3532675"/>
            <a:ext cx="1777978" cy="1059117"/>
            <a:chOff x="2730339" y="4294198"/>
            <a:chExt cx="1777978" cy="1059117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A702163-E3C1-F54C-8405-3F73BA748C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E09F31E-88AB-1347-99C8-BE1A6D720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925D1D6-8DFE-9242-9AA9-90916A047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11DBB4A-CCAF-534C-8C89-A533E0EEEA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AE1E9E7-460B-AB44-A42F-55F55D6A2089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768AD37-FCB1-424D-8021-6C18DD870A4E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9A9B5CD-D642-F446-A815-F1F4DD5C4BBF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255C7BB-5E51-4A48-876A-7D741D1B607E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EDB90A4-9597-C84C-AEB1-59BBFFFACA9D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AA3458E-51C4-5A44-BF5E-B0EE8EC6519C}"/>
              </a:ext>
            </a:extLst>
          </p:cNvPr>
          <p:cNvGrpSpPr/>
          <p:nvPr/>
        </p:nvGrpSpPr>
        <p:grpSpPr>
          <a:xfrm>
            <a:off x="9496541" y="3532676"/>
            <a:ext cx="1777978" cy="1059117"/>
            <a:chOff x="2730339" y="4294198"/>
            <a:chExt cx="1777978" cy="1059117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3B83CB0-3298-C64C-B73C-9CC37ABAB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87BF926-0FC4-2A41-B33F-1216E621B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3D45FE-1DFB-0B49-BF68-D48AD5FFE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5AEE4F0-B81D-054C-9612-5F89F9BFDC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808C039-E5E5-FA4E-868B-90CF6C75BE4B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962AE70-6D5B-964A-877A-6730D60B2705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7A3002C9-34EC-E64E-A0DD-AC0C9996CEA6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3E0A4FE-ED74-BF44-B130-E1B3D0805A5C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CCCEFC9-2EF5-E14B-90C4-1D9832611C3E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A046B74-7CA5-BD4B-980F-17C8BBF613C0}"/>
              </a:ext>
            </a:extLst>
          </p:cNvPr>
          <p:cNvGrpSpPr/>
          <p:nvPr/>
        </p:nvGrpSpPr>
        <p:grpSpPr>
          <a:xfrm>
            <a:off x="1170827" y="3536114"/>
            <a:ext cx="1777978" cy="1059117"/>
            <a:chOff x="2730339" y="4294198"/>
            <a:chExt cx="1777978" cy="1059117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B2687BD-7FC6-E743-AF5F-39461960F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700EE79-802E-F249-B76A-8793315A1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951E4A-E8BC-144F-BF88-1E948CCB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97E2853-0976-0D41-B1AB-BECDF7F560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13977B7-C579-DC47-9DFD-23A669440920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9CEFFA9-EF56-3B47-BEAB-DE5554B6F430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F00258B-5CB8-F949-A05D-5F0AEDF48BEB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AF115E-8272-6241-A879-FD8A68B72428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80E4C4D-954D-2B4E-A89B-097B415D6453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3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 animBg="1"/>
      <p:bldP spid="61" grpId="0"/>
      <p:bldP spid="100" grpId="0" animBg="1"/>
      <p:bldP spid="6" grpId="0"/>
      <p:bldP spid="9" grpId="0" animBg="1"/>
      <p:bldP spid="11" grpId="0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 we do centralized scheduling?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695419-6651-DE4B-87FD-6B594C42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D7D4CF-1D16-9F42-953F-2928C1F3D898}"/>
              </a:ext>
            </a:extLst>
          </p:cNvPr>
          <p:cNvSpPr/>
          <p:nvPr/>
        </p:nvSpPr>
        <p:spPr>
          <a:xfrm>
            <a:off x="7012919" y="3193438"/>
            <a:ext cx="1704144" cy="748388"/>
          </a:xfrm>
          <a:prstGeom prst="rect">
            <a:avLst/>
          </a:prstGeom>
          <a:solidFill>
            <a:srgbClr val="CD536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Centralized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scheduler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C11876-632C-5841-81C7-108B55267BA6}"/>
              </a:ext>
            </a:extLst>
          </p:cNvPr>
          <p:cNvSpPr/>
          <p:nvPr/>
        </p:nvSpPr>
        <p:spPr>
          <a:xfrm>
            <a:off x="7698830" y="1790268"/>
            <a:ext cx="320040" cy="18288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8E9975-B33D-5341-A708-00135CEB0BC1}"/>
              </a:ext>
            </a:extLst>
          </p:cNvPr>
          <p:cNvSpPr txBox="1"/>
          <p:nvPr/>
        </p:nvSpPr>
        <p:spPr>
          <a:xfrm>
            <a:off x="6771204" y="1685823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34BA7E-C7B3-5945-B12B-985B7F3B0EB3}"/>
              </a:ext>
            </a:extLst>
          </p:cNvPr>
          <p:cNvGrpSpPr/>
          <p:nvPr/>
        </p:nvGrpSpPr>
        <p:grpSpPr>
          <a:xfrm>
            <a:off x="7645516" y="2533117"/>
            <a:ext cx="457200" cy="640080"/>
            <a:chOff x="5327984" y="2184607"/>
            <a:chExt cx="457200" cy="64008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CD7B004-80FC-CC41-9526-D3D766F943F2}"/>
                </a:ext>
              </a:extLst>
            </p:cNvPr>
            <p:cNvGrpSpPr/>
            <p:nvPr/>
          </p:nvGrpSpPr>
          <p:grpSpPr>
            <a:xfrm rot="10800000">
              <a:off x="5327984" y="2184607"/>
              <a:ext cx="457200" cy="640080"/>
              <a:chOff x="4867620" y="4360844"/>
              <a:chExt cx="460037" cy="9436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DD2A03-90C2-6741-AD15-02052CA9BC74}"/>
                  </a:ext>
                </a:extLst>
              </p:cNvPr>
              <p:cNvSpPr/>
              <p:nvPr/>
            </p:nvSpPr>
            <p:spPr>
              <a:xfrm rot="5400000">
                <a:off x="4641857" y="4618684"/>
                <a:ext cx="914400" cy="45720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C2A8DEA-14BD-3E46-9E1E-BFE0A46C40B8}"/>
                  </a:ext>
                </a:extLst>
              </p:cNvPr>
              <p:cNvCxnSpPr/>
              <p:nvPr/>
            </p:nvCxnSpPr>
            <p:spPr>
              <a:xfrm flipH="1">
                <a:off x="4880473" y="4373696"/>
                <a:ext cx="0" cy="9144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0330C59-FC57-5B4F-8630-ED449FAC8E81}"/>
                  </a:ext>
                </a:extLst>
              </p:cNvPr>
              <p:cNvCxnSpPr/>
              <p:nvPr/>
            </p:nvCxnSpPr>
            <p:spPr>
              <a:xfrm flipH="1">
                <a:off x="5319870" y="4360844"/>
                <a:ext cx="0" cy="9144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A5220ECC-C291-7A4E-903E-D8A64413B431}"/>
                  </a:ext>
                </a:extLst>
              </p:cNvPr>
              <p:cNvCxnSpPr/>
              <p:nvPr/>
            </p:nvCxnSpPr>
            <p:spPr>
              <a:xfrm flipH="1">
                <a:off x="4867620" y="4373696"/>
                <a:ext cx="4572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B7CFF5-A113-F64E-97D7-386AD1065AC6}"/>
                </a:ext>
              </a:extLst>
            </p:cNvPr>
            <p:cNvSpPr/>
            <p:nvPr/>
          </p:nvSpPr>
          <p:spPr>
            <a:xfrm>
              <a:off x="5396083" y="2548130"/>
              <a:ext cx="320040" cy="182880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435B317-5DB9-AD4D-AB91-F01E4B3086D6}"/>
                </a:ext>
              </a:extLst>
            </p:cNvPr>
            <p:cNvSpPr/>
            <p:nvPr/>
          </p:nvSpPr>
          <p:spPr>
            <a:xfrm>
              <a:off x="5397410" y="2294089"/>
              <a:ext cx="320040" cy="182880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9BE27BE-68B9-CE4D-8E15-6C884A12BA5D}"/>
              </a:ext>
            </a:extLst>
          </p:cNvPr>
          <p:cNvSpPr txBox="1"/>
          <p:nvPr/>
        </p:nvSpPr>
        <p:spPr>
          <a:xfrm>
            <a:off x="8063211" y="2741271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F84487B7-FE71-9E4C-A6CD-37B382C0A636}"/>
              </a:ext>
            </a:extLst>
          </p:cNvPr>
          <p:cNvSpPr/>
          <p:nvPr/>
        </p:nvSpPr>
        <p:spPr>
          <a:xfrm>
            <a:off x="7793160" y="2085558"/>
            <a:ext cx="159091" cy="385528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id="{CB4F2A4C-72CD-6340-A98E-1438BF78E30D}"/>
              </a:ext>
            </a:extLst>
          </p:cNvPr>
          <p:cNvSpPr/>
          <p:nvPr/>
        </p:nvSpPr>
        <p:spPr>
          <a:xfrm>
            <a:off x="7814334" y="3962066"/>
            <a:ext cx="159091" cy="385528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73B852-9C48-C940-B388-59270986F41C}"/>
              </a:ext>
            </a:extLst>
          </p:cNvPr>
          <p:cNvGrpSpPr>
            <a:grpSpLocks noChangeAspect="1"/>
          </p:cNvGrpSpPr>
          <p:nvPr/>
        </p:nvGrpSpPr>
        <p:grpSpPr>
          <a:xfrm>
            <a:off x="8766272" y="4862028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6362517-09B2-ED4E-9B47-811F74E67847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B8E8A8-7CB5-7149-8FBA-159F3276285E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7D2E660-D0D8-8E4A-8B0D-7B5045874A4D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381C820-CC1D-204E-A928-046B5146FC13}"/>
              </a:ext>
            </a:extLst>
          </p:cNvPr>
          <p:cNvSpPr txBox="1"/>
          <p:nvPr/>
        </p:nvSpPr>
        <p:spPr>
          <a:xfrm>
            <a:off x="6416903" y="5671317"/>
            <a:ext cx="348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rack-scale</a:t>
            </a:r>
            <a:r>
              <a:rPr lang="zh-CN" alt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computer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291D19-71C8-3046-A603-F62BFDC94759}"/>
              </a:ext>
            </a:extLst>
          </p:cNvPr>
          <p:cNvGrpSpPr/>
          <p:nvPr/>
        </p:nvGrpSpPr>
        <p:grpSpPr>
          <a:xfrm>
            <a:off x="4935858" y="4462241"/>
            <a:ext cx="1777978" cy="1059117"/>
            <a:chOff x="2730339" y="4294198"/>
            <a:chExt cx="1777978" cy="105911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C54BF3-10EF-CE46-99D2-00F840940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AA40F5D-4FB4-C94A-B9D0-E58271708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F2F30C9-C8B1-7C4E-8034-D661FD498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6DD9BFA-F957-2940-B397-5BF65641AA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426EC8C-6A7C-934F-829C-36474A3B6D91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B7CFADC-62FF-9B42-82B5-D40B93844EA9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DB5AAEC-F05F-554F-9789-1A1DC06AB4F6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FC0A555-E8DA-6E46-BD7A-CE35B633BFD3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D923C3-F99B-D846-BC80-7CF91AF4F2C0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3D88A83-E592-B141-ADAD-8D3559E326E8}"/>
              </a:ext>
            </a:extLst>
          </p:cNvPr>
          <p:cNvSpPr/>
          <p:nvPr/>
        </p:nvSpPr>
        <p:spPr>
          <a:xfrm>
            <a:off x="4824312" y="4365732"/>
            <a:ext cx="6298225" cy="122972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B265A92-7E16-524D-9367-48C055FDFB65}"/>
              </a:ext>
            </a:extLst>
          </p:cNvPr>
          <p:cNvGrpSpPr/>
          <p:nvPr/>
        </p:nvGrpSpPr>
        <p:grpSpPr>
          <a:xfrm>
            <a:off x="6867423" y="4462241"/>
            <a:ext cx="1777978" cy="1059117"/>
            <a:chOff x="2730339" y="4294198"/>
            <a:chExt cx="1777978" cy="105911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93745EE-2D03-EE43-8BE5-2822A983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316E387-023B-AC47-B416-BF8782F96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895E72C-F955-8D42-9ED4-A20777AD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77830EA-298B-D94F-B742-5E7E2DC834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8B09FE14-6F93-C840-9F3D-D4E4D9844415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0818AF0-0BAA-3947-8877-21796A96BBC7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BDECA9FA-E1C3-9C4C-9B5C-49BAE9FE1070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229C5EB-3390-444D-B203-E24EC136350A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D86995A-8186-BD4B-A700-9536D5686F91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C99FED4-027E-7543-9781-FDA99D15EBD6}"/>
              </a:ext>
            </a:extLst>
          </p:cNvPr>
          <p:cNvGrpSpPr/>
          <p:nvPr/>
        </p:nvGrpSpPr>
        <p:grpSpPr>
          <a:xfrm>
            <a:off x="9225388" y="4462242"/>
            <a:ext cx="1777978" cy="1059117"/>
            <a:chOff x="2730339" y="4294198"/>
            <a:chExt cx="1777978" cy="105911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8839862-747D-404E-8DE0-95E64C5AC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B3E9BA9-1C61-604C-ABDC-369AE960F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7C74A29-5919-A142-8A11-60E9B046B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E6ED7D3-6879-3B45-B80B-02456CBA6E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DFD2DB4-CECE-4B4A-9C34-A1D52F37B3AA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7BBE90F-E1E6-BF4A-ABBD-CF28DB99EDBC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1D903946-E39D-1B45-9193-13C42F71C098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BE006EF-EB29-2F44-A5DF-9BE785B049BB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EB8B76C-82F9-5444-9030-B6B73398E4AC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51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proposal: hierarchical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A51-2EE0-ED48-AC4E-2364925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  <a:p>
            <a:r>
              <a:rPr lang="en-US" dirty="0"/>
              <a:t>Hierarchical scheduling</a:t>
            </a:r>
          </a:p>
          <a:p>
            <a:pPr lvl="1"/>
            <a:r>
              <a:rPr lang="en-US" altLang="zh-CN" dirty="0">
                <a:solidFill>
                  <a:srgbClr val="D45655"/>
                </a:solidFill>
              </a:rPr>
              <a:t>Load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imbalance</a:t>
            </a:r>
            <a:endParaRPr lang="en-US" dirty="0">
              <a:solidFill>
                <a:srgbClr val="D4565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6</a:t>
            </a:fld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63705-4A10-7E4A-B44D-D569FA4FC559}"/>
              </a:ext>
            </a:extLst>
          </p:cNvPr>
          <p:cNvSpPr txBox="1"/>
          <p:nvPr/>
        </p:nvSpPr>
        <p:spPr>
          <a:xfrm>
            <a:off x="4484287" y="5090293"/>
            <a:ext cx="9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Workers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C01AE6-4729-1647-80AA-5AA6168188C8}"/>
              </a:ext>
            </a:extLst>
          </p:cNvPr>
          <p:cNvCxnSpPr>
            <a:stCxn id="12" idx="0"/>
          </p:cNvCxnSpPr>
          <p:nvPr/>
        </p:nvCxnSpPr>
        <p:spPr>
          <a:xfrm flipV="1">
            <a:off x="8391664" y="2155900"/>
            <a:ext cx="0" cy="401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C1AE54F-9F43-7C41-9729-FBDD2EAAD6FC}"/>
              </a:ext>
            </a:extLst>
          </p:cNvPr>
          <p:cNvGrpSpPr>
            <a:grpSpLocks noChangeAspect="1"/>
          </p:cNvGrpSpPr>
          <p:nvPr/>
        </p:nvGrpSpPr>
        <p:grpSpPr>
          <a:xfrm>
            <a:off x="9186655" y="4656796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2679AD-C5EA-1343-98B5-46D2A81CD589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F42A95-F93A-6B4C-9859-3284314003E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13CB7B-E666-2D48-AE1E-442642E25F5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36CDB-790F-8540-B005-9738246D8B86}"/>
              </a:ext>
            </a:extLst>
          </p:cNvPr>
          <p:cNvSpPr/>
          <p:nvPr/>
        </p:nvSpPr>
        <p:spPr>
          <a:xfrm>
            <a:off x="6402844" y="2557599"/>
            <a:ext cx="397764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6526-3286-3F48-A89F-405281A0F11D}"/>
              </a:ext>
            </a:extLst>
          </p:cNvPr>
          <p:cNvSpPr/>
          <p:nvPr/>
        </p:nvSpPr>
        <p:spPr>
          <a:xfrm>
            <a:off x="8206788" y="186664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186C1-34AB-AF44-B084-ED89E23C6B9E}"/>
              </a:ext>
            </a:extLst>
          </p:cNvPr>
          <p:cNvCxnSpPr/>
          <p:nvPr/>
        </p:nvCxnSpPr>
        <p:spPr>
          <a:xfrm flipH="1">
            <a:off x="8266936" y="2160335"/>
            <a:ext cx="3352" cy="36576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24EC9-D4F9-0B4B-A030-37D85E0DFC9F}"/>
              </a:ext>
            </a:extLst>
          </p:cNvPr>
          <p:cNvSpPr txBox="1"/>
          <p:nvPr/>
        </p:nvSpPr>
        <p:spPr>
          <a:xfrm>
            <a:off x="7246282" y="178164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3D2D6C-4B2F-074F-B72E-EC7DAFFCD3F3}"/>
              </a:ext>
            </a:extLst>
          </p:cNvPr>
          <p:cNvCxnSpPr>
            <a:stCxn id="20" idx="3"/>
            <a:endCxn id="12" idx="2"/>
          </p:cNvCxnSpPr>
          <p:nvPr/>
        </p:nvCxnSpPr>
        <p:spPr>
          <a:xfrm flipV="1">
            <a:off x="6230140" y="3151959"/>
            <a:ext cx="2161524" cy="4524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C4EED-D93C-4641-9107-479AAE03EB50}"/>
              </a:ext>
            </a:extLst>
          </p:cNvPr>
          <p:cNvSpPr>
            <a:spLocks noChangeAspect="1"/>
          </p:cNvSpPr>
          <p:nvPr/>
        </p:nvSpPr>
        <p:spPr>
          <a:xfrm>
            <a:off x="5376317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8D5EA-2008-1A42-81E7-A1BC72CCE85D}"/>
              </a:ext>
            </a:extLst>
          </p:cNvPr>
          <p:cNvSpPr/>
          <p:nvPr/>
        </p:nvSpPr>
        <p:spPr>
          <a:xfrm>
            <a:off x="5571242" y="4231857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9F9B6-FAF2-C346-8D7F-C6AB47E6EEA0}"/>
              </a:ext>
            </a:extLst>
          </p:cNvPr>
          <p:cNvGrpSpPr/>
          <p:nvPr/>
        </p:nvGrpSpPr>
        <p:grpSpPr>
          <a:xfrm rot="10800000">
            <a:off x="6002950" y="3604452"/>
            <a:ext cx="457200" cy="640080"/>
            <a:chOff x="4867620" y="4360844"/>
            <a:chExt cx="460037" cy="943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DC7C1A-7446-FD49-9559-B0695FFD6105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85EB32-BA44-E643-BAA6-5817047DEE49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82521F-84AD-2249-A6CE-00AACE9E6EFD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24B75C-5751-8142-A83C-4A922422B668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FEB82F-E1D7-284B-913E-9CA78E0DB392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flipV="1">
            <a:off x="5536337" y="4826217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E049CF4-C87A-CE44-8A12-9B3ECF39A2D3}"/>
              </a:ext>
            </a:extLst>
          </p:cNvPr>
          <p:cNvSpPr>
            <a:spLocks noChangeAspect="1"/>
          </p:cNvSpPr>
          <p:nvPr/>
        </p:nvSpPr>
        <p:spPr>
          <a:xfrm>
            <a:off x="5817768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71144-4B44-684A-BA23-864A6A712963}"/>
              </a:ext>
            </a:extLst>
          </p:cNvPr>
          <p:cNvSpPr>
            <a:spLocks noChangeAspect="1"/>
          </p:cNvSpPr>
          <p:nvPr/>
        </p:nvSpPr>
        <p:spPr>
          <a:xfrm>
            <a:off x="6658740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B9C202-4FEA-314B-A8CE-5E49641E2207}"/>
              </a:ext>
            </a:extLst>
          </p:cNvPr>
          <p:cNvGrpSpPr>
            <a:grpSpLocks noChangeAspect="1"/>
          </p:cNvGrpSpPr>
          <p:nvPr/>
        </p:nvGrpSpPr>
        <p:grpSpPr>
          <a:xfrm>
            <a:off x="6259219" y="5255734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29153C-F1CC-FA43-AEFD-44C40A6F2755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91EB7A-A66A-FB4A-B724-4C490096C1F7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85421B-751C-064A-9274-519B6BD9CA2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727779-885D-3A43-B4D7-CCB96B35E334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 flipV="1">
            <a:off x="5977788" y="4826217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1351D7-3161-F34B-95F4-FB2194870963}"/>
              </a:ext>
            </a:extLst>
          </p:cNvPr>
          <p:cNvCxnSpPr>
            <a:stCxn id="26" idx="0"/>
            <a:endCxn id="18" idx="2"/>
          </p:cNvCxnSpPr>
          <p:nvPr/>
        </p:nvCxnSpPr>
        <p:spPr>
          <a:xfrm flipH="1" flipV="1">
            <a:off x="6211450" y="4826217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19FC6F-3B28-944B-907F-A196A3DCE1B2}"/>
              </a:ext>
            </a:extLst>
          </p:cNvPr>
          <p:cNvSpPr>
            <a:spLocks noChangeAspect="1"/>
          </p:cNvSpPr>
          <p:nvPr/>
        </p:nvSpPr>
        <p:spPr>
          <a:xfrm>
            <a:off x="7381668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FF32A3-99A4-7945-8326-BC829CBDFC9D}"/>
              </a:ext>
            </a:extLst>
          </p:cNvPr>
          <p:cNvSpPr/>
          <p:nvPr/>
        </p:nvSpPr>
        <p:spPr>
          <a:xfrm>
            <a:off x="7576593" y="4231856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EA250F-C73A-054B-B771-16BC4AE5C3B1}"/>
              </a:ext>
            </a:extLst>
          </p:cNvPr>
          <p:cNvGrpSpPr/>
          <p:nvPr/>
        </p:nvGrpSpPr>
        <p:grpSpPr>
          <a:xfrm rot="10800000">
            <a:off x="8008301" y="3604451"/>
            <a:ext cx="457200" cy="640080"/>
            <a:chOff x="4867620" y="4360844"/>
            <a:chExt cx="460037" cy="9436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8C1D25-8964-E24B-BD8F-133DA2DE5E70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171195-B368-4B40-8A25-F853B278BBDD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905CD7-82B1-BF40-9DFB-C24A8A10F874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F88FAC-923D-8541-9D29-0686AC566F9C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4CD79A4-64E1-4A45-A04F-9DE10D678F08}"/>
              </a:ext>
            </a:extLst>
          </p:cNvPr>
          <p:cNvSpPr/>
          <p:nvPr/>
        </p:nvSpPr>
        <p:spPr>
          <a:xfrm>
            <a:off x="8064970" y="3967974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19758F-CB68-DF44-9BB2-C0079F6CAADA}"/>
              </a:ext>
            </a:extLst>
          </p:cNvPr>
          <p:cNvCxnSpPr/>
          <p:nvPr/>
        </p:nvCxnSpPr>
        <p:spPr>
          <a:xfrm flipV="1">
            <a:off x="7541688" y="4826216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A37A4DF-58FC-634E-A418-8EDC9735B34E}"/>
              </a:ext>
            </a:extLst>
          </p:cNvPr>
          <p:cNvSpPr>
            <a:spLocks noChangeAspect="1"/>
          </p:cNvSpPr>
          <p:nvPr/>
        </p:nvSpPr>
        <p:spPr>
          <a:xfrm>
            <a:off x="7823119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52C60C-8B28-6340-BD11-440CA27A037F}"/>
              </a:ext>
            </a:extLst>
          </p:cNvPr>
          <p:cNvSpPr>
            <a:spLocks noChangeAspect="1"/>
          </p:cNvSpPr>
          <p:nvPr/>
        </p:nvSpPr>
        <p:spPr>
          <a:xfrm>
            <a:off x="8664091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B2ADFC-8D58-454F-A041-A35F25DAB4AB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70" y="5255733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44CF5B-7B54-284F-BEE6-79353E6757CA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C1FFAE-CDB7-984C-935B-255D1805DA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D05DEC-7F1D-C14F-9B17-52F4C378CC49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24022C-8D52-D24B-8CC8-E31786556EB5}"/>
              </a:ext>
            </a:extLst>
          </p:cNvPr>
          <p:cNvCxnSpPr/>
          <p:nvPr/>
        </p:nvCxnSpPr>
        <p:spPr>
          <a:xfrm flipV="1">
            <a:off x="7983139" y="4826216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89F2B4-2E23-8646-B215-900076F94933}"/>
              </a:ext>
            </a:extLst>
          </p:cNvPr>
          <p:cNvCxnSpPr/>
          <p:nvPr/>
        </p:nvCxnSpPr>
        <p:spPr>
          <a:xfrm flipH="1" flipV="1">
            <a:off x="8216801" y="4826216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F300F63-6C68-4049-9A3B-DFFB660A737F}"/>
              </a:ext>
            </a:extLst>
          </p:cNvPr>
          <p:cNvSpPr>
            <a:spLocks noChangeAspect="1"/>
          </p:cNvSpPr>
          <p:nvPr/>
        </p:nvSpPr>
        <p:spPr>
          <a:xfrm>
            <a:off x="9751337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A88950-9F1E-E24F-95C3-4FCB1021F5D0}"/>
              </a:ext>
            </a:extLst>
          </p:cNvPr>
          <p:cNvSpPr/>
          <p:nvPr/>
        </p:nvSpPr>
        <p:spPr>
          <a:xfrm>
            <a:off x="9946262" y="4231855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5FD818-0D70-8D40-BA23-953EFC04E35C}"/>
              </a:ext>
            </a:extLst>
          </p:cNvPr>
          <p:cNvGrpSpPr/>
          <p:nvPr/>
        </p:nvGrpSpPr>
        <p:grpSpPr>
          <a:xfrm rot="10800000">
            <a:off x="10377970" y="3604450"/>
            <a:ext cx="457200" cy="640080"/>
            <a:chOff x="4867620" y="4360844"/>
            <a:chExt cx="460037" cy="94364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280C8D-C855-734F-B8CC-DE2D0D9BD02A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167A41-0A63-4D44-950E-0FBFC8405844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74CC787-0761-BB4F-8736-342333141207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8E88A09-DDCB-BA4B-AA7B-0BB32AE4CD72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3F0A87-CEDF-0743-936F-F28AD57CC14F}"/>
              </a:ext>
            </a:extLst>
          </p:cNvPr>
          <p:cNvCxnSpPr/>
          <p:nvPr/>
        </p:nvCxnSpPr>
        <p:spPr>
          <a:xfrm flipV="1">
            <a:off x="9911357" y="4826215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58B127E-F0EA-274C-8082-3A76B176D2FA}"/>
              </a:ext>
            </a:extLst>
          </p:cNvPr>
          <p:cNvSpPr>
            <a:spLocks noChangeAspect="1"/>
          </p:cNvSpPr>
          <p:nvPr/>
        </p:nvSpPr>
        <p:spPr>
          <a:xfrm>
            <a:off x="10192788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E0C31F-CC89-4C4D-85F0-B1D505A06ADD}"/>
              </a:ext>
            </a:extLst>
          </p:cNvPr>
          <p:cNvSpPr>
            <a:spLocks noChangeAspect="1"/>
          </p:cNvSpPr>
          <p:nvPr/>
        </p:nvSpPr>
        <p:spPr>
          <a:xfrm>
            <a:off x="11033760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B5D8D65-B689-2641-8AA0-A0D73A95C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34239" y="525573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F8D9AC-8848-B84E-9A1C-F94C07D45EBF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CF0090-CD10-164F-91C5-E93D5F58A8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FE7CDD-FD3A-7C4F-9EC0-F9A9ABA846B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AF37467-387C-F945-BC05-0BB60540BE89}"/>
              </a:ext>
            </a:extLst>
          </p:cNvPr>
          <p:cNvCxnSpPr/>
          <p:nvPr/>
        </p:nvCxnSpPr>
        <p:spPr>
          <a:xfrm flipV="1">
            <a:off x="10352808" y="4826215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36D0E34-7CAD-E440-9CF9-CE2DB178DFA8}"/>
              </a:ext>
            </a:extLst>
          </p:cNvPr>
          <p:cNvCxnSpPr/>
          <p:nvPr/>
        </p:nvCxnSpPr>
        <p:spPr>
          <a:xfrm flipH="1" flipV="1">
            <a:off x="10586470" y="4826215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E8D4FCA-38CD-DD42-A093-90BE6C5AE88E}"/>
              </a:ext>
            </a:extLst>
          </p:cNvPr>
          <p:cNvSpPr/>
          <p:nvPr/>
        </p:nvSpPr>
        <p:spPr>
          <a:xfrm>
            <a:off x="8066297" y="3713933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93921C-43D7-6C47-837B-4D1F2E0D0759}"/>
              </a:ext>
            </a:extLst>
          </p:cNvPr>
          <p:cNvCxnSpPr>
            <a:stCxn id="36" idx="3"/>
            <a:endCxn id="12" idx="2"/>
          </p:cNvCxnSpPr>
          <p:nvPr/>
        </p:nvCxnSpPr>
        <p:spPr>
          <a:xfrm flipV="1">
            <a:off x="8235491" y="3151959"/>
            <a:ext cx="156173" cy="45249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DA4D249-20DD-EE41-9794-D024C67F0B90}"/>
              </a:ext>
            </a:extLst>
          </p:cNvPr>
          <p:cNvCxnSpPr>
            <a:stCxn id="53" idx="3"/>
            <a:endCxn id="12" idx="2"/>
          </p:cNvCxnSpPr>
          <p:nvPr/>
        </p:nvCxnSpPr>
        <p:spPr>
          <a:xfrm flipH="1" flipV="1">
            <a:off x="8391664" y="3151959"/>
            <a:ext cx="2213496" cy="45249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3BCA623-5725-E54E-8445-F5C5551A8CFC}"/>
              </a:ext>
            </a:extLst>
          </p:cNvPr>
          <p:cNvSpPr txBox="1"/>
          <p:nvPr/>
        </p:nvSpPr>
        <p:spPr>
          <a:xfrm>
            <a:off x="6446048" y="365439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EC482F2-BA8B-F04E-9034-EA3D200A85C0}"/>
              </a:ext>
            </a:extLst>
          </p:cNvPr>
          <p:cNvCxnSpPr/>
          <p:nvPr/>
        </p:nvCxnSpPr>
        <p:spPr>
          <a:xfrm flipH="1">
            <a:off x="6178168" y="3052731"/>
            <a:ext cx="1969581" cy="43992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C2C10A-2D6C-AA48-BAE7-E9EF0DBC4B6F}"/>
              </a:ext>
            </a:extLst>
          </p:cNvPr>
          <p:cNvCxnSpPr/>
          <p:nvPr/>
        </p:nvCxnSpPr>
        <p:spPr>
          <a:xfrm flipH="1">
            <a:off x="5402104" y="4769843"/>
            <a:ext cx="645592" cy="2872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3B61D3B-016C-4148-B8EE-A5F684996628}"/>
              </a:ext>
            </a:extLst>
          </p:cNvPr>
          <p:cNvSpPr/>
          <p:nvPr/>
        </p:nvSpPr>
        <p:spPr>
          <a:xfrm>
            <a:off x="10445140" y="3989665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6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proposal: hierarchical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A51-2EE0-ED48-AC4E-2364925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  <a:p>
            <a:r>
              <a:rPr lang="en-US" dirty="0"/>
              <a:t>Hierarchical scheduling</a:t>
            </a:r>
          </a:p>
          <a:p>
            <a:pPr lvl="1"/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imbalance</a:t>
            </a:r>
          </a:p>
          <a:p>
            <a:pPr lvl="1"/>
            <a:r>
              <a:rPr lang="en-US" altLang="zh-CN" dirty="0">
                <a:solidFill>
                  <a:srgbClr val="D45655"/>
                </a:solidFill>
              </a:rPr>
              <a:t>Head-of-line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blocking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7</a:t>
            </a:fld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63705-4A10-7E4A-B44D-D569FA4FC559}"/>
              </a:ext>
            </a:extLst>
          </p:cNvPr>
          <p:cNvSpPr txBox="1"/>
          <p:nvPr/>
        </p:nvSpPr>
        <p:spPr>
          <a:xfrm>
            <a:off x="4484287" y="5090293"/>
            <a:ext cx="9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Workers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C01AE6-4729-1647-80AA-5AA6168188C8}"/>
              </a:ext>
            </a:extLst>
          </p:cNvPr>
          <p:cNvCxnSpPr>
            <a:stCxn id="12" idx="0"/>
          </p:cNvCxnSpPr>
          <p:nvPr/>
        </p:nvCxnSpPr>
        <p:spPr>
          <a:xfrm flipV="1">
            <a:off x="8391664" y="2155900"/>
            <a:ext cx="0" cy="401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C1AE54F-9F43-7C41-9729-FBDD2EAAD6FC}"/>
              </a:ext>
            </a:extLst>
          </p:cNvPr>
          <p:cNvGrpSpPr>
            <a:grpSpLocks noChangeAspect="1"/>
          </p:cNvGrpSpPr>
          <p:nvPr/>
        </p:nvGrpSpPr>
        <p:grpSpPr>
          <a:xfrm>
            <a:off x="9186655" y="4656796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2679AD-C5EA-1343-98B5-46D2A81CD589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F42A95-F93A-6B4C-9859-3284314003E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13CB7B-E666-2D48-AE1E-442642E25F5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36CDB-790F-8540-B005-9738246D8B86}"/>
              </a:ext>
            </a:extLst>
          </p:cNvPr>
          <p:cNvSpPr/>
          <p:nvPr/>
        </p:nvSpPr>
        <p:spPr>
          <a:xfrm>
            <a:off x="6402844" y="2557599"/>
            <a:ext cx="397764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6526-3286-3F48-A89F-405281A0F11D}"/>
              </a:ext>
            </a:extLst>
          </p:cNvPr>
          <p:cNvSpPr/>
          <p:nvPr/>
        </p:nvSpPr>
        <p:spPr>
          <a:xfrm>
            <a:off x="8206788" y="186664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186C1-34AB-AF44-B084-ED89E23C6B9E}"/>
              </a:ext>
            </a:extLst>
          </p:cNvPr>
          <p:cNvCxnSpPr/>
          <p:nvPr/>
        </p:nvCxnSpPr>
        <p:spPr>
          <a:xfrm flipH="1">
            <a:off x="8266936" y="2160335"/>
            <a:ext cx="3352" cy="36576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24EC9-D4F9-0B4B-A030-37D85E0DFC9F}"/>
              </a:ext>
            </a:extLst>
          </p:cNvPr>
          <p:cNvSpPr txBox="1"/>
          <p:nvPr/>
        </p:nvSpPr>
        <p:spPr>
          <a:xfrm>
            <a:off x="7246282" y="178164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3D2D6C-4B2F-074F-B72E-EC7DAFFCD3F3}"/>
              </a:ext>
            </a:extLst>
          </p:cNvPr>
          <p:cNvCxnSpPr>
            <a:stCxn id="20" idx="3"/>
            <a:endCxn id="12" idx="2"/>
          </p:cNvCxnSpPr>
          <p:nvPr/>
        </p:nvCxnSpPr>
        <p:spPr>
          <a:xfrm flipV="1">
            <a:off x="6230140" y="3151959"/>
            <a:ext cx="2161524" cy="4524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C4EED-D93C-4641-9107-479AAE03EB50}"/>
              </a:ext>
            </a:extLst>
          </p:cNvPr>
          <p:cNvSpPr>
            <a:spLocks noChangeAspect="1"/>
          </p:cNvSpPr>
          <p:nvPr/>
        </p:nvSpPr>
        <p:spPr>
          <a:xfrm>
            <a:off x="5376317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8D5EA-2008-1A42-81E7-A1BC72CCE85D}"/>
              </a:ext>
            </a:extLst>
          </p:cNvPr>
          <p:cNvSpPr/>
          <p:nvPr/>
        </p:nvSpPr>
        <p:spPr>
          <a:xfrm>
            <a:off x="5571242" y="4231857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9F9B6-FAF2-C346-8D7F-C6AB47E6EEA0}"/>
              </a:ext>
            </a:extLst>
          </p:cNvPr>
          <p:cNvGrpSpPr/>
          <p:nvPr/>
        </p:nvGrpSpPr>
        <p:grpSpPr>
          <a:xfrm rot="10800000">
            <a:off x="6002950" y="3604452"/>
            <a:ext cx="457200" cy="640080"/>
            <a:chOff x="4867620" y="4360844"/>
            <a:chExt cx="460037" cy="943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DC7C1A-7446-FD49-9559-B0695FFD6105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85EB32-BA44-E643-BAA6-5817047DEE49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82521F-84AD-2249-A6CE-00AACE9E6EFD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24B75C-5751-8142-A83C-4A922422B668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FEB82F-E1D7-284B-913E-9CA78E0DB392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flipV="1">
            <a:off x="5536337" y="4826217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E049CF4-C87A-CE44-8A12-9B3ECF39A2D3}"/>
              </a:ext>
            </a:extLst>
          </p:cNvPr>
          <p:cNvSpPr>
            <a:spLocks noChangeAspect="1"/>
          </p:cNvSpPr>
          <p:nvPr/>
        </p:nvSpPr>
        <p:spPr>
          <a:xfrm>
            <a:off x="5817768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71144-4B44-684A-BA23-864A6A712963}"/>
              </a:ext>
            </a:extLst>
          </p:cNvPr>
          <p:cNvSpPr>
            <a:spLocks noChangeAspect="1"/>
          </p:cNvSpPr>
          <p:nvPr/>
        </p:nvSpPr>
        <p:spPr>
          <a:xfrm>
            <a:off x="6658740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B9C202-4FEA-314B-A8CE-5E49641E2207}"/>
              </a:ext>
            </a:extLst>
          </p:cNvPr>
          <p:cNvGrpSpPr>
            <a:grpSpLocks noChangeAspect="1"/>
          </p:cNvGrpSpPr>
          <p:nvPr/>
        </p:nvGrpSpPr>
        <p:grpSpPr>
          <a:xfrm>
            <a:off x="6259219" y="5255734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29153C-F1CC-FA43-AEFD-44C40A6F2755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91EB7A-A66A-FB4A-B724-4C490096C1F7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85421B-751C-064A-9274-519B6BD9CA2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727779-885D-3A43-B4D7-CCB96B35E334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 flipV="1">
            <a:off x="5977788" y="4826217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1351D7-3161-F34B-95F4-FB2194870963}"/>
              </a:ext>
            </a:extLst>
          </p:cNvPr>
          <p:cNvCxnSpPr>
            <a:stCxn id="26" idx="0"/>
            <a:endCxn id="18" idx="2"/>
          </p:cNvCxnSpPr>
          <p:nvPr/>
        </p:nvCxnSpPr>
        <p:spPr>
          <a:xfrm flipH="1" flipV="1">
            <a:off x="6211450" y="4826217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19FC6F-3B28-944B-907F-A196A3DCE1B2}"/>
              </a:ext>
            </a:extLst>
          </p:cNvPr>
          <p:cNvSpPr>
            <a:spLocks noChangeAspect="1"/>
          </p:cNvSpPr>
          <p:nvPr/>
        </p:nvSpPr>
        <p:spPr>
          <a:xfrm>
            <a:off x="7381668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FF32A3-99A4-7945-8326-BC829CBDFC9D}"/>
              </a:ext>
            </a:extLst>
          </p:cNvPr>
          <p:cNvSpPr/>
          <p:nvPr/>
        </p:nvSpPr>
        <p:spPr>
          <a:xfrm>
            <a:off x="7576593" y="4231856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EA250F-C73A-054B-B771-16BC4AE5C3B1}"/>
              </a:ext>
            </a:extLst>
          </p:cNvPr>
          <p:cNvGrpSpPr/>
          <p:nvPr/>
        </p:nvGrpSpPr>
        <p:grpSpPr>
          <a:xfrm rot="10800000">
            <a:off x="8008301" y="3604451"/>
            <a:ext cx="457200" cy="640080"/>
            <a:chOff x="4867620" y="4360844"/>
            <a:chExt cx="460037" cy="9436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8C1D25-8964-E24B-BD8F-133DA2DE5E70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171195-B368-4B40-8A25-F853B278BBDD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905CD7-82B1-BF40-9DFB-C24A8A10F874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F88FAC-923D-8541-9D29-0686AC566F9C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4CD79A4-64E1-4A45-A04F-9DE10D678F08}"/>
              </a:ext>
            </a:extLst>
          </p:cNvPr>
          <p:cNvSpPr/>
          <p:nvPr/>
        </p:nvSpPr>
        <p:spPr>
          <a:xfrm>
            <a:off x="8064970" y="3967974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19758F-CB68-DF44-9BB2-C0079F6CAADA}"/>
              </a:ext>
            </a:extLst>
          </p:cNvPr>
          <p:cNvCxnSpPr/>
          <p:nvPr/>
        </p:nvCxnSpPr>
        <p:spPr>
          <a:xfrm flipV="1">
            <a:off x="7541688" y="4826216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A37A4DF-58FC-634E-A418-8EDC9735B34E}"/>
              </a:ext>
            </a:extLst>
          </p:cNvPr>
          <p:cNvSpPr>
            <a:spLocks noChangeAspect="1"/>
          </p:cNvSpPr>
          <p:nvPr/>
        </p:nvSpPr>
        <p:spPr>
          <a:xfrm>
            <a:off x="7823119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52C60C-8B28-6340-BD11-440CA27A037F}"/>
              </a:ext>
            </a:extLst>
          </p:cNvPr>
          <p:cNvSpPr>
            <a:spLocks noChangeAspect="1"/>
          </p:cNvSpPr>
          <p:nvPr/>
        </p:nvSpPr>
        <p:spPr>
          <a:xfrm>
            <a:off x="8664091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B2ADFC-8D58-454F-A041-A35F25DAB4AB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70" y="5255733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44CF5B-7B54-284F-BEE6-79353E6757CA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C1FFAE-CDB7-984C-935B-255D1805DA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D05DEC-7F1D-C14F-9B17-52F4C378CC49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24022C-8D52-D24B-8CC8-E31786556EB5}"/>
              </a:ext>
            </a:extLst>
          </p:cNvPr>
          <p:cNvCxnSpPr/>
          <p:nvPr/>
        </p:nvCxnSpPr>
        <p:spPr>
          <a:xfrm flipV="1">
            <a:off x="7983139" y="4826216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89F2B4-2E23-8646-B215-900076F94933}"/>
              </a:ext>
            </a:extLst>
          </p:cNvPr>
          <p:cNvCxnSpPr/>
          <p:nvPr/>
        </p:nvCxnSpPr>
        <p:spPr>
          <a:xfrm flipH="1" flipV="1">
            <a:off x="8216801" y="4826216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F300F63-6C68-4049-9A3B-DFFB660A737F}"/>
              </a:ext>
            </a:extLst>
          </p:cNvPr>
          <p:cNvSpPr>
            <a:spLocks noChangeAspect="1"/>
          </p:cNvSpPr>
          <p:nvPr/>
        </p:nvSpPr>
        <p:spPr>
          <a:xfrm>
            <a:off x="9751337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A88950-9F1E-E24F-95C3-4FCB1021F5D0}"/>
              </a:ext>
            </a:extLst>
          </p:cNvPr>
          <p:cNvSpPr/>
          <p:nvPr/>
        </p:nvSpPr>
        <p:spPr>
          <a:xfrm>
            <a:off x="9946262" y="4231855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5FD818-0D70-8D40-BA23-953EFC04E35C}"/>
              </a:ext>
            </a:extLst>
          </p:cNvPr>
          <p:cNvGrpSpPr/>
          <p:nvPr/>
        </p:nvGrpSpPr>
        <p:grpSpPr>
          <a:xfrm rot="10800000">
            <a:off x="10377970" y="3604450"/>
            <a:ext cx="457200" cy="640080"/>
            <a:chOff x="4867620" y="4360844"/>
            <a:chExt cx="460037" cy="94364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280C8D-C855-734F-B8CC-DE2D0D9BD02A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167A41-0A63-4D44-950E-0FBFC8405844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74CC787-0761-BB4F-8736-342333141207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8E88A09-DDCB-BA4B-AA7B-0BB32AE4CD72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3F0A87-CEDF-0743-936F-F28AD57CC14F}"/>
              </a:ext>
            </a:extLst>
          </p:cNvPr>
          <p:cNvCxnSpPr/>
          <p:nvPr/>
        </p:nvCxnSpPr>
        <p:spPr>
          <a:xfrm flipV="1">
            <a:off x="9911357" y="4826215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58B127E-F0EA-274C-8082-3A76B176D2FA}"/>
              </a:ext>
            </a:extLst>
          </p:cNvPr>
          <p:cNvSpPr>
            <a:spLocks noChangeAspect="1"/>
          </p:cNvSpPr>
          <p:nvPr/>
        </p:nvSpPr>
        <p:spPr>
          <a:xfrm>
            <a:off x="10192788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E0C31F-CC89-4C4D-85F0-B1D505A06ADD}"/>
              </a:ext>
            </a:extLst>
          </p:cNvPr>
          <p:cNvSpPr>
            <a:spLocks noChangeAspect="1"/>
          </p:cNvSpPr>
          <p:nvPr/>
        </p:nvSpPr>
        <p:spPr>
          <a:xfrm>
            <a:off x="11033760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B5D8D65-B689-2641-8AA0-A0D73A95C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34239" y="525573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F8D9AC-8848-B84E-9A1C-F94C07D45EBF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CF0090-CD10-164F-91C5-E93D5F58A8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FE7CDD-FD3A-7C4F-9EC0-F9A9ABA846B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AF37467-387C-F945-BC05-0BB60540BE89}"/>
              </a:ext>
            </a:extLst>
          </p:cNvPr>
          <p:cNvCxnSpPr/>
          <p:nvPr/>
        </p:nvCxnSpPr>
        <p:spPr>
          <a:xfrm flipV="1">
            <a:off x="10352808" y="4826215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36D0E34-7CAD-E440-9CF9-CE2DB178DFA8}"/>
              </a:ext>
            </a:extLst>
          </p:cNvPr>
          <p:cNvCxnSpPr/>
          <p:nvPr/>
        </p:nvCxnSpPr>
        <p:spPr>
          <a:xfrm flipH="1" flipV="1">
            <a:off x="10586470" y="4826215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E8D4FCA-38CD-DD42-A093-90BE6C5AE88E}"/>
              </a:ext>
            </a:extLst>
          </p:cNvPr>
          <p:cNvSpPr/>
          <p:nvPr/>
        </p:nvSpPr>
        <p:spPr>
          <a:xfrm>
            <a:off x="8066297" y="3713933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93921C-43D7-6C47-837B-4D1F2E0D0759}"/>
              </a:ext>
            </a:extLst>
          </p:cNvPr>
          <p:cNvCxnSpPr>
            <a:stCxn id="36" idx="3"/>
            <a:endCxn id="12" idx="2"/>
          </p:cNvCxnSpPr>
          <p:nvPr/>
        </p:nvCxnSpPr>
        <p:spPr>
          <a:xfrm flipV="1">
            <a:off x="8235491" y="3151959"/>
            <a:ext cx="156173" cy="45249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DA4D249-20DD-EE41-9794-D024C67F0B90}"/>
              </a:ext>
            </a:extLst>
          </p:cNvPr>
          <p:cNvCxnSpPr>
            <a:stCxn id="53" idx="3"/>
            <a:endCxn id="12" idx="2"/>
          </p:cNvCxnSpPr>
          <p:nvPr/>
        </p:nvCxnSpPr>
        <p:spPr>
          <a:xfrm flipH="1" flipV="1">
            <a:off x="8391664" y="3151959"/>
            <a:ext cx="2213496" cy="45249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3BCA623-5725-E54E-8445-F5C5551A8CFC}"/>
              </a:ext>
            </a:extLst>
          </p:cNvPr>
          <p:cNvSpPr txBox="1"/>
          <p:nvPr/>
        </p:nvSpPr>
        <p:spPr>
          <a:xfrm>
            <a:off x="6446048" y="365439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EC482F2-BA8B-F04E-9034-EA3D200A85C0}"/>
              </a:ext>
            </a:extLst>
          </p:cNvPr>
          <p:cNvCxnSpPr/>
          <p:nvPr/>
        </p:nvCxnSpPr>
        <p:spPr>
          <a:xfrm flipH="1">
            <a:off x="6178168" y="3052731"/>
            <a:ext cx="1969581" cy="43992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C2C10A-2D6C-AA48-BAE7-E9EF0DBC4B6F}"/>
              </a:ext>
            </a:extLst>
          </p:cNvPr>
          <p:cNvCxnSpPr/>
          <p:nvPr/>
        </p:nvCxnSpPr>
        <p:spPr>
          <a:xfrm flipH="1">
            <a:off x="5402104" y="4769843"/>
            <a:ext cx="645592" cy="2872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9FBD27-AB84-5E42-B21A-79C511C4AC4C}"/>
              </a:ext>
            </a:extLst>
          </p:cNvPr>
          <p:cNvSpPr txBox="1"/>
          <p:nvPr/>
        </p:nvSpPr>
        <p:spPr>
          <a:xfrm>
            <a:off x="7994076" y="3913808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D45655"/>
                </a:solidFill>
              </a:rPr>
              <a:t>500</a:t>
            </a:r>
            <a:endParaRPr lang="en-US" sz="1600" dirty="0">
              <a:solidFill>
                <a:srgbClr val="D4565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EA3792-B49A-704E-92DA-0630DE1CB6BD}"/>
              </a:ext>
            </a:extLst>
          </p:cNvPr>
          <p:cNvSpPr txBox="1"/>
          <p:nvPr/>
        </p:nvSpPr>
        <p:spPr>
          <a:xfrm>
            <a:off x="8046871" y="3644555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D45655"/>
                </a:solidFill>
              </a:rPr>
              <a:t>50</a:t>
            </a:r>
            <a:endParaRPr lang="en-US" sz="1600" dirty="0">
              <a:solidFill>
                <a:srgbClr val="D45655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B61D3B-016C-4148-B8EE-A5F684996628}"/>
              </a:ext>
            </a:extLst>
          </p:cNvPr>
          <p:cNvSpPr/>
          <p:nvPr/>
        </p:nvSpPr>
        <p:spPr>
          <a:xfrm>
            <a:off x="10445140" y="3989665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0255-CC1B-C74D-B30E-A82219540CAE}"/>
              </a:ext>
            </a:extLst>
          </p:cNvPr>
          <p:cNvSpPr txBox="1"/>
          <p:nvPr/>
        </p:nvSpPr>
        <p:spPr>
          <a:xfrm>
            <a:off x="8470655" y="3748405"/>
            <a:ext cx="231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</a:t>
            </a:r>
            <a:r>
              <a:rPr lang="zh-CN" altLang="en-US" sz="1600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blocking</a:t>
            </a:r>
            <a:endParaRPr lang="en-US" sz="1600" dirty="0">
              <a:solidFill>
                <a:srgbClr val="D4565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0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A51-2EE0-ED48-AC4E-2364925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dirty="0"/>
              <a:t>Scaling the inter-server scheduler</a:t>
            </a:r>
          </a:p>
          <a:p>
            <a:pPr lvl="1"/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</a:p>
          <a:p>
            <a:r>
              <a:rPr lang="en-US" altLang="zh-CN" dirty="0"/>
              <a:t>Join-the-shortest-queue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/>
              <a:t>JSQ</a:t>
            </a:r>
            <a:r>
              <a:rPr lang="en-US" altLang="zh-CN" dirty="0"/>
              <a:t>)</a:t>
            </a:r>
            <a:r>
              <a:rPr lang="en-US" dirty="0"/>
              <a:t> is </a:t>
            </a:r>
            <a:r>
              <a:rPr lang="en-US" altLang="zh-CN" dirty="0" err="1"/>
              <a:t>bufferless</a:t>
            </a:r>
            <a:endParaRPr lang="en-US" dirty="0"/>
          </a:p>
          <a:p>
            <a:r>
              <a:rPr lang="en-US" altLang="zh-CN" dirty="0"/>
              <a:t>Approximating</a:t>
            </a:r>
            <a:r>
              <a:rPr lang="zh-CN" altLang="en-US" dirty="0"/>
              <a:t> </a:t>
            </a:r>
            <a:r>
              <a:rPr lang="en-US" altLang="zh-CN" dirty="0"/>
              <a:t>JSQ</a:t>
            </a:r>
          </a:p>
          <a:p>
            <a:pPr lvl="1"/>
            <a:r>
              <a:rPr lang="en-US" altLang="zh-CN" dirty="0"/>
              <a:t>Power-of-k-choices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C01AE6-4729-1647-80AA-5AA6168188C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391664" y="2155900"/>
            <a:ext cx="0" cy="401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36CDB-790F-8540-B005-9738246D8B86}"/>
              </a:ext>
            </a:extLst>
          </p:cNvPr>
          <p:cNvSpPr/>
          <p:nvPr/>
        </p:nvSpPr>
        <p:spPr>
          <a:xfrm>
            <a:off x="6402844" y="2557599"/>
            <a:ext cx="397764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6526-3286-3F48-A89F-405281A0F11D}"/>
              </a:ext>
            </a:extLst>
          </p:cNvPr>
          <p:cNvSpPr/>
          <p:nvPr/>
        </p:nvSpPr>
        <p:spPr>
          <a:xfrm>
            <a:off x="8206788" y="186664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186C1-34AB-AF44-B084-ED89E23C6B9E}"/>
              </a:ext>
            </a:extLst>
          </p:cNvPr>
          <p:cNvCxnSpPr/>
          <p:nvPr/>
        </p:nvCxnSpPr>
        <p:spPr>
          <a:xfrm flipH="1">
            <a:off x="8266936" y="2160335"/>
            <a:ext cx="3352" cy="36576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24EC9-D4F9-0B4B-A030-37D85E0DFC9F}"/>
              </a:ext>
            </a:extLst>
          </p:cNvPr>
          <p:cNvSpPr txBox="1"/>
          <p:nvPr/>
        </p:nvSpPr>
        <p:spPr>
          <a:xfrm>
            <a:off x="7246282" y="178164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AADB68F-9BE3-1241-9DE8-962FDF0044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457700" y="3048686"/>
            <a:ext cx="6896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9501"/>
          </a:xfrm>
        </p:spPr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dirty="0"/>
              <a:t>distributed, client-based </a:t>
            </a:r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dirty="0"/>
              <a:t>schedul</a:t>
            </a:r>
            <a:r>
              <a:rPr lang="en-US" altLang="zh-CN" dirty="0"/>
              <a:t>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552D-D07A-1746-8A7A-860B4AB1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2070" y="6356351"/>
            <a:ext cx="1311729" cy="338364"/>
          </a:xfrm>
        </p:spPr>
        <p:txBody>
          <a:bodyPr/>
          <a:lstStyle/>
          <a:p>
            <a:fld id="{49DF74E4-2C59-5848-A8B8-DF6A3188A570}" type="slidenum">
              <a:rPr lang="en-US" smtClean="0"/>
              <a:t>9</a:t>
            </a:fld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19E0CA-5260-2649-A755-391497060A65}"/>
              </a:ext>
            </a:extLst>
          </p:cNvPr>
          <p:cNvSpPr txBox="1"/>
          <p:nvPr/>
        </p:nvSpPr>
        <p:spPr>
          <a:xfrm>
            <a:off x="3678971" y="4708376"/>
            <a:ext cx="9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Workers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890C486-EBCC-4544-835E-BCF4C2DB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88" y="1721414"/>
            <a:ext cx="3986797" cy="1747491"/>
          </a:xfrm>
        </p:spPr>
        <p:txBody>
          <a:bodyPr/>
          <a:lstStyle/>
          <a:p>
            <a:r>
              <a:rPr lang="en-US" altLang="zh-CN" sz="2400" dirty="0"/>
              <a:t>Client</a:t>
            </a:r>
            <a:r>
              <a:rPr lang="zh-CN" altLang="en-US" sz="2400" dirty="0"/>
              <a:t> </a:t>
            </a:r>
            <a:r>
              <a:rPr lang="en-US" altLang="zh-CN" sz="2400" dirty="0"/>
              <a:t>complexity</a:t>
            </a:r>
          </a:p>
          <a:p>
            <a:r>
              <a:rPr lang="en-US" altLang="zh-CN" sz="2400" dirty="0"/>
              <a:t>Overhead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reconfiguration</a:t>
            </a:r>
          </a:p>
          <a:p>
            <a:r>
              <a:rPr lang="en-US" altLang="zh-CN" sz="2400" dirty="0"/>
              <a:t>Worse</a:t>
            </a:r>
            <a:r>
              <a:rPr lang="zh-CN" altLang="en-US" sz="2400" dirty="0"/>
              <a:t> </a:t>
            </a:r>
            <a:r>
              <a:rPr lang="en-US" altLang="zh-CN" sz="2400" dirty="0"/>
              <a:t>scheduling</a:t>
            </a:r>
            <a:r>
              <a:rPr lang="zh-CN" altLang="en-US" sz="2400" dirty="0"/>
              <a:t> </a:t>
            </a:r>
            <a:r>
              <a:rPr lang="en-US" altLang="zh-CN" sz="2400" dirty="0"/>
              <a:t>quality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4C6A267-1C6D-4D49-A19F-D550D216A338}"/>
              </a:ext>
            </a:extLst>
          </p:cNvPr>
          <p:cNvGrpSpPr>
            <a:grpSpLocks noChangeAspect="1"/>
          </p:cNvGrpSpPr>
          <p:nvPr/>
        </p:nvGrpSpPr>
        <p:grpSpPr>
          <a:xfrm>
            <a:off x="8415584" y="4246713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E0C0118-BC84-7245-8412-6BF087E9CF6D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3F1E68-24BE-784F-ADEF-6B9F302F83B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545973-86D4-E44B-847F-EDDE9ECA735C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3DBF8F5-9E7B-9C43-827E-914F24D6E7F9}"/>
              </a:ext>
            </a:extLst>
          </p:cNvPr>
          <p:cNvSpPr>
            <a:spLocks noChangeAspect="1"/>
          </p:cNvSpPr>
          <p:nvPr/>
        </p:nvSpPr>
        <p:spPr>
          <a:xfrm>
            <a:off x="4605246" y="4717635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1B23DD-C872-7D4B-B09F-77A2248BDC8B}"/>
              </a:ext>
            </a:extLst>
          </p:cNvPr>
          <p:cNvSpPr/>
          <p:nvPr/>
        </p:nvSpPr>
        <p:spPr>
          <a:xfrm>
            <a:off x="4800171" y="3821774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82AF6B-F66F-3148-B9C1-EB24F6589EC9}"/>
              </a:ext>
            </a:extLst>
          </p:cNvPr>
          <p:cNvGrpSpPr/>
          <p:nvPr/>
        </p:nvGrpSpPr>
        <p:grpSpPr>
          <a:xfrm rot="10800000">
            <a:off x="5231879" y="3194369"/>
            <a:ext cx="457200" cy="640080"/>
            <a:chOff x="4867620" y="4360844"/>
            <a:chExt cx="460037" cy="94364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8B8DA0C-B5FE-BC43-924F-9EF9FFEC6920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C112965-27D7-CD4C-8666-AE9CA526F296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0EAF084-F034-C247-A14D-4440F83F30ED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14B2091-7961-B241-9415-5E2C2006015F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9F5202-6E98-EE42-AD33-139E2065F7A5}"/>
              </a:ext>
            </a:extLst>
          </p:cNvPr>
          <p:cNvCxnSpPr>
            <a:stCxn id="78" idx="0"/>
            <a:endCxn id="79" idx="2"/>
          </p:cNvCxnSpPr>
          <p:nvPr/>
        </p:nvCxnSpPr>
        <p:spPr>
          <a:xfrm flipV="1">
            <a:off x="4765266" y="4416134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23190257-688E-854B-AB7E-C07784334541}"/>
              </a:ext>
            </a:extLst>
          </p:cNvPr>
          <p:cNvSpPr>
            <a:spLocks noChangeAspect="1"/>
          </p:cNvSpPr>
          <p:nvPr/>
        </p:nvSpPr>
        <p:spPr>
          <a:xfrm>
            <a:off x="5046697" y="4717635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FDD1C1-787E-DB46-83DE-F4824E0CCAE4}"/>
              </a:ext>
            </a:extLst>
          </p:cNvPr>
          <p:cNvSpPr>
            <a:spLocks noChangeAspect="1"/>
          </p:cNvSpPr>
          <p:nvPr/>
        </p:nvSpPr>
        <p:spPr>
          <a:xfrm>
            <a:off x="5887669" y="4717635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D48D5B8-4077-DE48-B2AD-C1789CE78070}"/>
              </a:ext>
            </a:extLst>
          </p:cNvPr>
          <p:cNvGrpSpPr>
            <a:grpSpLocks noChangeAspect="1"/>
          </p:cNvGrpSpPr>
          <p:nvPr/>
        </p:nvGrpSpPr>
        <p:grpSpPr>
          <a:xfrm>
            <a:off x="5488148" y="4845651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A01663E-AD8C-1042-A868-6CEAF9BDDE4D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F64DCC9-3FE2-D94A-9533-FC1872AD7D1C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3B72FF-7B3A-264C-9D96-B9D82E88A45C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CA6EF5D-5311-DC41-B828-E67254C20EE8}"/>
              </a:ext>
            </a:extLst>
          </p:cNvPr>
          <p:cNvCxnSpPr>
            <a:stCxn id="86" idx="0"/>
            <a:endCxn id="79" idx="2"/>
          </p:cNvCxnSpPr>
          <p:nvPr/>
        </p:nvCxnSpPr>
        <p:spPr>
          <a:xfrm flipV="1">
            <a:off x="5206717" y="4416134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34D077-E286-FB49-9526-0E77E82E4709}"/>
              </a:ext>
            </a:extLst>
          </p:cNvPr>
          <p:cNvCxnSpPr>
            <a:stCxn id="87" idx="0"/>
            <a:endCxn id="79" idx="2"/>
          </p:cNvCxnSpPr>
          <p:nvPr/>
        </p:nvCxnSpPr>
        <p:spPr>
          <a:xfrm flipH="1" flipV="1">
            <a:off x="5440379" y="4416134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E526776-CE18-A644-86CD-7AFAE6B74E9D}"/>
              </a:ext>
            </a:extLst>
          </p:cNvPr>
          <p:cNvSpPr>
            <a:spLocks noChangeAspect="1"/>
          </p:cNvSpPr>
          <p:nvPr/>
        </p:nvSpPr>
        <p:spPr>
          <a:xfrm>
            <a:off x="6610597" y="4717634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58A7CE-9BA9-5E4D-B13F-6D7B2D20CD83}"/>
              </a:ext>
            </a:extLst>
          </p:cNvPr>
          <p:cNvSpPr/>
          <p:nvPr/>
        </p:nvSpPr>
        <p:spPr>
          <a:xfrm>
            <a:off x="6805522" y="3821773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E5A897D-ECE3-6B4F-8CFB-D93963DAF44C}"/>
              </a:ext>
            </a:extLst>
          </p:cNvPr>
          <p:cNvGrpSpPr/>
          <p:nvPr/>
        </p:nvGrpSpPr>
        <p:grpSpPr>
          <a:xfrm rot="10800000">
            <a:off x="7237230" y="3194368"/>
            <a:ext cx="457200" cy="640080"/>
            <a:chOff x="4867620" y="4360844"/>
            <a:chExt cx="460037" cy="94364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40313F6-37CF-2C47-B69E-88AF0A954042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51DF62B-6D13-9440-9F38-6742A0A4C4B6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2ACE7FF-6219-4B46-B950-1202DDCA3443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0284995-B82E-984E-8341-FC5D50CC1906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8BBE82-4C07-244C-9F0E-A5BF50D09F64}"/>
              </a:ext>
            </a:extLst>
          </p:cNvPr>
          <p:cNvSpPr/>
          <p:nvPr/>
        </p:nvSpPr>
        <p:spPr>
          <a:xfrm>
            <a:off x="7293899" y="3557891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E83A142-8588-2F43-9043-26874F07DC1E}"/>
              </a:ext>
            </a:extLst>
          </p:cNvPr>
          <p:cNvCxnSpPr/>
          <p:nvPr/>
        </p:nvCxnSpPr>
        <p:spPr>
          <a:xfrm flipV="1">
            <a:off x="6770617" y="4416133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FD3CEF7-8552-AB47-B893-80A2E635C310}"/>
              </a:ext>
            </a:extLst>
          </p:cNvPr>
          <p:cNvSpPr>
            <a:spLocks noChangeAspect="1"/>
          </p:cNvSpPr>
          <p:nvPr/>
        </p:nvSpPr>
        <p:spPr>
          <a:xfrm>
            <a:off x="7052048" y="4717634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2E6BEEB-5E43-0F4E-B56E-E66F2B92F08A}"/>
              </a:ext>
            </a:extLst>
          </p:cNvPr>
          <p:cNvSpPr>
            <a:spLocks noChangeAspect="1"/>
          </p:cNvSpPr>
          <p:nvPr/>
        </p:nvSpPr>
        <p:spPr>
          <a:xfrm>
            <a:off x="7893020" y="4717634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6E0D73-6AA9-0847-9AAA-C59FA5045FB3}"/>
              </a:ext>
            </a:extLst>
          </p:cNvPr>
          <p:cNvGrpSpPr>
            <a:grpSpLocks noChangeAspect="1"/>
          </p:cNvGrpSpPr>
          <p:nvPr/>
        </p:nvGrpSpPr>
        <p:grpSpPr>
          <a:xfrm>
            <a:off x="7493499" y="4845650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69A9183-5700-5642-A9C7-A698FEFB5033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26EA6DE-1C94-A143-A90D-6645E1B92485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B5CE2F9-771B-6E42-8C02-DFE8A877CF67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A0419F1-ADE3-3D44-B699-C19EED585A89}"/>
              </a:ext>
            </a:extLst>
          </p:cNvPr>
          <p:cNvCxnSpPr/>
          <p:nvPr/>
        </p:nvCxnSpPr>
        <p:spPr>
          <a:xfrm flipV="1">
            <a:off x="7212068" y="4416133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51D75DC-C799-1B41-B8E7-C30DFE0D244A}"/>
              </a:ext>
            </a:extLst>
          </p:cNvPr>
          <p:cNvCxnSpPr/>
          <p:nvPr/>
        </p:nvCxnSpPr>
        <p:spPr>
          <a:xfrm flipH="1" flipV="1">
            <a:off x="7445730" y="4416133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B50307-B6C1-3B46-949A-2B0F4E073E08}"/>
              </a:ext>
            </a:extLst>
          </p:cNvPr>
          <p:cNvSpPr>
            <a:spLocks noChangeAspect="1"/>
          </p:cNvSpPr>
          <p:nvPr/>
        </p:nvSpPr>
        <p:spPr>
          <a:xfrm>
            <a:off x="8980266" y="4717633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3D71016-327D-664E-B567-4D1561EBF4F0}"/>
              </a:ext>
            </a:extLst>
          </p:cNvPr>
          <p:cNvSpPr/>
          <p:nvPr/>
        </p:nvSpPr>
        <p:spPr>
          <a:xfrm>
            <a:off x="9175191" y="3821772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5A0B6F2-5342-A248-AD59-2C8C6A7F98F1}"/>
              </a:ext>
            </a:extLst>
          </p:cNvPr>
          <p:cNvGrpSpPr/>
          <p:nvPr/>
        </p:nvGrpSpPr>
        <p:grpSpPr>
          <a:xfrm rot="10800000">
            <a:off x="9606899" y="3194367"/>
            <a:ext cx="457200" cy="640080"/>
            <a:chOff x="4867620" y="4360844"/>
            <a:chExt cx="460037" cy="9436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A002575-4473-7540-83AC-F929D1F9AD7C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DE443CF-9532-0344-8A26-C771D083294F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E72E7D8-568B-5E46-BFD1-4D071087FC30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AE2DF0C-EFD9-C349-A66A-ED0E82C5B905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5313064-EDB5-4B4F-935F-4FA087A2FF3C}"/>
              </a:ext>
            </a:extLst>
          </p:cNvPr>
          <p:cNvCxnSpPr/>
          <p:nvPr/>
        </p:nvCxnSpPr>
        <p:spPr>
          <a:xfrm flipV="1">
            <a:off x="9140286" y="4416132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0CAC524-E3C2-FB49-8B8F-73D76BD08298}"/>
              </a:ext>
            </a:extLst>
          </p:cNvPr>
          <p:cNvSpPr>
            <a:spLocks noChangeAspect="1"/>
          </p:cNvSpPr>
          <p:nvPr/>
        </p:nvSpPr>
        <p:spPr>
          <a:xfrm>
            <a:off x="9421717" y="4717633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04894A3-1F7B-DB4C-AB90-F92462EF27DA}"/>
              </a:ext>
            </a:extLst>
          </p:cNvPr>
          <p:cNvSpPr>
            <a:spLocks noChangeAspect="1"/>
          </p:cNvSpPr>
          <p:nvPr/>
        </p:nvSpPr>
        <p:spPr>
          <a:xfrm>
            <a:off x="10262689" y="4717633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4B6DF9D-4EC5-C34D-BA98-D5E23B9B8AC9}"/>
              </a:ext>
            </a:extLst>
          </p:cNvPr>
          <p:cNvGrpSpPr>
            <a:grpSpLocks noChangeAspect="1"/>
          </p:cNvGrpSpPr>
          <p:nvPr/>
        </p:nvGrpSpPr>
        <p:grpSpPr>
          <a:xfrm>
            <a:off x="9863168" y="4845649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795093C-B4A4-DB48-815F-9B4B23EA7844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35D140D-CE2D-B645-B20A-630173877D7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08E4638-7337-654B-B17A-B1D03B284949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99B481E-D5F0-1F45-99EA-8277033B9BFB}"/>
              </a:ext>
            </a:extLst>
          </p:cNvPr>
          <p:cNvCxnSpPr/>
          <p:nvPr/>
        </p:nvCxnSpPr>
        <p:spPr>
          <a:xfrm flipV="1">
            <a:off x="9581737" y="4416132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D5F4C8D-7C90-2142-BC86-AF630787C4C0}"/>
              </a:ext>
            </a:extLst>
          </p:cNvPr>
          <p:cNvCxnSpPr/>
          <p:nvPr/>
        </p:nvCxnSpPr>
        <p:spPr>
          <a:xfrm flipH="1" flipV="1">
            <a:off x="9815399" y="4416132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17672-35DD-1243-85D2-2598CB90C4AB}"/>
              </a:ext>
            </a:extLst>
          </p:cNvPr>
          <p:cNvSpPr/>
          <p:nvPr/>
        </p:nvSpPr>
        <p:spPr>
          <a:xfrm>
            <a:off x="7295226" y="3303850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19C7A7E-C6CA-B341-B712-745D07B36E7A}"/>
              </a:ext>
            </a:extLst>
          </p:cNvPr>
          <p:cNvSpPr txBox="1"/>
          <p:nvPr/>
        </p:nvSpPr>
        <p:spPr>
          <a:xfrm>
            <a:off x="5674977" y="3244315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D295D6-C565-1440-89B0-FAAF3C3EBB6E}"/>
              </a:ext>
            </a:extLst>
          </p:cNvPr>
          <p:cNvSpPr txBox="1"/>
          <p:nvPr/>
        </p:nvSpPr>
        <p:spPr>
          <a:xfrm>
            <a:off x="7223005" y="3503725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500</a:t>
            </a:r>
            <a:endParaRPr lang="en-US" sz="16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C459469-D10E-A047-9974-AA96B76E02E1}"/>
              </a:ext>
            </a:extLst>
          </p:cNvPr>
          <p:cNvSpPr txBox="1"/>
          <p:nvPr/>
        </p:nvSpPr>
        <p:spPr>
          <a:xfrm>
            <a:off x="7275800" y="3234472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50</a:t>
            </a:r>
            <a:endParaRPr lang="en-US" sz="16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A9F39C2-4A5F-4149-BB31-AA9282382FEF}"/>
              </a:ext>
            </a:extLst>
          </p:cNvPr>
          <p:cNvSpPr/>
          <p:nvPr/>
        </p:nvSpPr>
        <p:spPr>
          <a:xfrm>
            <a:off x="9674069" y="357958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id="{C0B02376-4262-AA4A-99CC-8A16A4936036}"/>
              </a:ext>
            </a:extLst>
          </p:cNvPr>
          <p:cNvSpPr/>
          <p:nvPr/>
        </p:nvSpPr>
        <p:spPr>
          <a:xfrm>
            <a:off x="7295201" y="2424752"/>
            <a:ext cx="263608" cy="4860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EE307849-D3E1-474C-AC20-A675EEC38869}"/>
              </a:ext>
            </a:extLst>
          </p:cNvPr>
          <p:cNvSpPr/>
          <p:nvPr/>
        </p:nvSpPr>
        <p:spPr>
          <a:xfrm>
            <a:off x="9072142" y="1864626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zh-CN" alt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CD2DB7C-0DCF-DD4E-AFE4-4C90086C51B5}"/>
              </a:ext>
            </a:extLst>
          </p:cNvPr>
          <p:cNvSpPr/>
          <p:nvPr/>
        </p:nvSpPr>
        <p:spPr>
          <a:xfrm>
            <a:off x="6890731" y="1864626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zh-CN" alt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6E9A5B80-E4BA-EC48-BAAC-0C5CD6437FFA}"/>
              </a:ext>
            </a:extLst>
          </p:cNvPr>
          <p:cNvSpPr/>
          <p:nvPr/>
        </p:nvSpPr>
        <p:spPr>
          <a:xfrm>
            <a:off x="5097373" y="1864626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BEB3D-32A4-AE41-825C-E21187952DDE}"/>
              </a:ext>
            </a:extLst>
          </p:cNvPr>
          <p:cNvGrpSpPr>
            <a:grpSpLocks noChangeAspect="1"/>
          </p:cNvGrpSpPr>
          <p:nvPr/>
        </p:nvGrpSpPr>
        <p:grpSpPr>
          <a:xfrm>
            <a:off x="8305128" y="2047506"/>
            <a:ext cx="397301" cy="91440"/>
            <a:chOff x="9779907" y="1771252"/>
            <a:chExt cx="595952" cy="137160"/>
          </a:xfrm>
          <a:solidFill>
            <a:srgbClr val="4ABDAC">
              <a:alpha val="74902"/>
            </a:srgbClr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CA7697C-BD8A-3F40-8471-ABCAAED87A10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3CE86E2-446B-8146-B9E3-26D6C0623212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3FB524C-B3E9-6B48-8C2E-EE1695D46BE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7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17009</TotalTime>
  <Words>2362</Words>
  <Application>Microsoft Macintosh PowerPoint</Application>
  <PresentationFormat>Widescreen</PresentationFormat>
  <Paragraphs>520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Helvetica Neue</vt:lpstr>
      <vt:lpstr>Wingdings</vt:lpstr>
      <vt:lpstr>Office Theme</vt:lpstr>
      <vt:lpstr>RackSched: A Microsecond-Scale Scheduler for Rack-Scale Computers</vt:lpstr>
      <vt:lpstr>Online services require low tail latency</vt:lpstr>
      <vt:lpstr>How to serve microsecond-scale workloads?</vt:lpstr>
      <vt:lpstr>How to serve microsecond-scale workloads?</vt:lpstr>
      <vt:lpstr>Can we do centralized scheduling?</vt:lpstr>
      <vt:lpstr>Our proposal: hierarchical scheduling</vt:lpstr>
      <vt:lpstr>Our proposal: hierarchical scheduling</vt:lpstr>
      <vt:lpstr>Inter-server scheduler</vt:lpstr>
      <vt:lpstr>A distributed, client-based inter-server scheduler?</vt:lpstr>
      <vt:lpstr>How to realize the two-layer scheduling framework? </vt:lpstr>
      <vt:lpstr>How to realize the two-layer scheduling framework? </vt:lpstr>
      <vt:lpstr>RackSched architecture</vt:lpstr>
      <vt:lpstr>How to realize the two-layer scheduling framework? </vt:lpstr>
      <vt:lpstr>Packet format</vt:lpstr>
      <vt:lpstr>Request processing</vt:lpstr>
      <vt:lpstr>Request scheduling</vt:lpstr>
      <vt:lpstr>How to realize the two-layer scheduling framework? </vt:lpstr>
      <vt:lpstr>Request affinity</vt:lpstr>
      <vt:lpstr>How to realize the two-layer scheduling framework? </vt:lpstr>
      <vt:lpstr>Handling scheduling requirements</vt:lpstr>
      <vt:lpstr>Implementation</vt:lpstr>
      <vt:lpstr>Evaluation</vt:lpstr>
      <vt:lpstr>Evaluation</vt:lpstr>
      <vt:lpstr>Does RackSched improve the performance?</vt:lpstr>
      <vt:lpstr>Does RackSched improve the performance?</vt:lpstr>
      <vt:lpstr>Does RackSched scale?</vt:lpstr>
      <vt:lpstr>Does RackSched benefit applications?</vt:lpstr>
      <vt:lpstr>Design decisions: switch scheduling policies</vt:lpstr>
      <vt:lpstr>Design decisions: load tracking mechanisms</vt:lpstr>
      <vt:lpstr>Design decisions: comparing with  other solutions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RackSched: A Microsecond-Scale Scheduler for Rack-Scale Computers</dc:title>
  <dc:creator>Hang Zhu</dc:creator>
  <cp:lastModifiedBy>Hang Zhu</cp:lastModifiedBy>
  <cp:revision>691</cp:revision>
  <cp:lastPrinted>2020-10-22T03:50:42Z</cp:lastPrinted>
  <dcterms:created xsi:type="dcterms:W3CDTF">2020-10-04T00:54:29Z</dcterms:created>
  <dcterms:modified xsi:type="dcterms:W3CDTF">2020-10-22T20:35:43Z</dcterms:modified>
</cp:coreProperties>
</file>